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3" r:id="rId5"/>
    <p:sldId id="305" r:id="rId6"/>
    <p:sldId id="346" r:id="rId7"/>
    <p:sldId id="344" r:id="rId8"/>
    <p:sldId id="342" r:id="rId9"/>
    <p:sldId id="373" r:id="rId10"/>
    <p:sldId id="377" r:id="rId11"/>
    <p:sldId id="378" r:id="rId12"/>
    <p:sldId id="361" r:id="rId13"/>
    <p:sldId id="362" r:id="rId14"/>
    <p:sldId id="365" r:id="rId15"/>
    <p:sldId id="347" r:id="rId16"/>
    <p:sldId id="363" r:id="rId17"/>
    <p:sldId id="366" r:id="rId18"/>
    <p:sldId id="381" r:id="rId19"/>
    <p:sldId id="345" r:id="rId20"/>
    <p:sldId id="371" r:id="rId21"/>
    <p:sldId id="370" r:id="rId22"/>
    <p:sldId id="375" r:id="rId23"/>
    <p:sldId id="379" r:id="rId24"/>
    <p:sldId id="356" r:id="rId25"/>
  </p:sldIdLst>
  <p:sldSz cx="12192000" cy="6858000"/>
  <p:notesSz cx="6858000" cy="9144000"/>
  <p:embeddedFontLst>
    <p:embeddedFont>
      <p:font typeface="SUIT ExtraBold" pitchFamily="2" charset="-127"/>
      <p:bold r:id="rId28"/>
    </p:embeddedFont>
    <p:embeddedFont>
      <p:font typeface="SUIT Light" pitchFamily="2" charset="-127"/>
      <p:regular r:id="rId29"/>
    </p:embeddedFont>
    <p:embeddedFont>
      <p:font typeface="SUIT Medium" pitchFamily="2" charset="-127"/>
      <p:regular r:id="rId30"/>
    </p:embeddedFont>
    <p:embeddedFont>
      <p:font typeface="SUIT SemiBold" pitchFamily="2" charset="-127"/>
      <p:bold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353"/>
    <a:srgbClr val="3864B2"/>
    <a:srgbClr val="345DA6"/>
    <a:srgbClr val="3C5CE8"/>
    <a:srgbClr val="FFFFFF"/>
    <a:srgbClr val="3A67B8"/>
    <a:srgbClr val="335BA3"/>
    <a:srgbClr val="1D4999"/>
    <a:srgbClr val="5966F2"/>
    <a:srgbClr val="E8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A1C05-B697-437A-BF5D-8F0F58CB720F}" v="170" dt="2022-11-10T05:42:52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938035B-C24F-4776-A739-1BEBCE128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E28444-3CAC-4875-85A3-8E69E45719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39B75-EFBA-46F2-9547-2684261DB8A3}" type="datetimeFigureOut">
              <a:rPr lang="ko-KR" altLang="en-US" smtClean="0">
                <a:latin typeface="SUIT Medium" pitchFamily="2" charset="-127"/>
                <a:ea typeface="SUIT Medium" pitchFamily="2" charset="-127"/>
              </a:rPr>
              <a:t>2022-11-14</a:t>
            </a:fld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0833C1-1DF2-419F-A2E8-27EABA5E2F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93301-E32B-4F06-80B5-38CB9A0FEA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D4E6A-D643-4FE1-8DF2-24F2A9E65AE1}" type="slidenum">
              <a:rPr lang="ko-KR" altLang="en-US" smtClean="0">
                <a:latin typeface="SUIT Medium" pitchFamily="2" charset="-127"/>
                <a:ea typeface="SUIT Medium" pitchFamily="2" charset="-127"/>
              </a:rPr>
              <a:t>‹#›</a:t>
            </a:fld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987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0:18:52.2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0:29:55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24575,'-1'0'0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fld id="{2205247F-ABDA-4BBE-A6B5-D43B2CFC2271}" type="datetimeFigureOut">
              <a:rPr lang="ko-KR" altLang="en-US" smtClean="0"/>
              <a:pPr/>
              <a:t>2022-11-14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fld id="{D13EBAE7-4FE1-4120-A46C-B4C4659AEB1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44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72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874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487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272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9589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34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207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73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38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41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289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649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9807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51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o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F690BFFD-BD6F-4591-B334-6CE3418D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81BD80-4BC7-42D2-AF37-58B8340DCB83}" type="datetimeFigureOut">
              <a:rPr lang="zh-CN" altLang="en-US" smtClean="0"/>
              <a:pPr/>
              <a:t>2022/11/14</a:t>
            </a:fld>
            <a:endParaRPr lang="zh-CN" altLang="en-US" dirty="0"/>
          </a:p>
        </p:txBody>
      </p:sp>
      <p:sp>
        <p:nvSpPr>
          <p:cNvPr id="3" name="Group 2">
            <a:extLst>
              <a:ext uri="{FF2B5EF4-FFF2-40B4-BE49-F238E27FC236}">
                <a16:creationId xmlns:a16="http://schemas.microsoft.com/office/drawing/2014/main" id="{83BAC291-9F2A-4EBC-9CE8-BF4F094A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E14D7C88-9A22-4C67-A06E-1C1755AC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83736-317B-45D2-B0ED-9B0E74FA09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639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ED01B882-F2FC-47F4-889C-673ABFDF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>
            <a:extLst>
              <a:ext uri="{FF2B5EF4-FFF2-40B4-BE49-F238E27FC236}">
                <a16:creationId xmlns:a16="http://schemas.microsoft.com/office/drawing/2014/main" id="{1AAEDF0F-8CDE-4A1B-AAC6-3AA63789C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0218A968-87C9-4E67-B625-B8375D37B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</a:defRPr>
            </a:lvl1pPr>
          </a:lstStyle>
          <a:p>
            <a:fld id="{E481BD80-4BC7-42D2-AF37-58B8340DCB83}" type="datetimeFigureOut">
              <a:rPr lang="zh-CN" altLang="en-US" smtClean="0"/>
              <a:pPr/>
              <a:t>2022/11/14</a:t>
            </a:fld>
            <a:endParaRPr lang="zh-CN" altLang="en-US" dirty="0"/>
          </a:p>
        </p:txBody>
      </p:sp>
      <p:sp>
        <p:nvSpPr>
          <p:cNvPr id="5" name="Group 4">
            <a:extLst>
              <a:ext uri="{FF2B5EF4-FFF2-40B4-BE49-F238E27FC236}">
                <a16:creationId xmlns:a16="http://schemas.microsoft.com/office/drawing/2014/main" id="{C1A6699C-2859-4712-8998-3258B6D6A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C01D436D-4449-4F11-B971-036BE8BB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</a:defRPr>
            </a:lvl1pPr>
          </a:lstStyle>
          <a:p>
            <a:fld id="{04F83736-317B-45D2-B0ED-9B0E74FA09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99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UIT Medium" pitchFamily="2" charset="-127"/>
          <a:ea typeface="SUIT Medium" pitchFamily="2" charset="-127"/>
          <a:cs typeface="함초롬돋움" panose="02030504000101010101" pitchFamily="18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UIT Medium" pitchFamily="2" charset="-127"/>
          <a:ea typeface="SUIT Medium" pitchFamily="2" charset="-127"/>
          <a:cs typeface="함초롬돋움" panose="02030504000101010101" pitchFamily="18" charset="-12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506" userDrawn="1">
          <p15:clr>
            <a:srgbClr val="F26B43"/>
          </p15:clr>
        </p15:guide>
        <p15:guide id="3" pos="71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1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80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4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252484" y="3586605"/>
            <a:ext cx="2512317" cy="598691"/>
            <a:chOff x="1420136" y="3799843"/>
            <a:chExt cx="2012561" cy="479598"/>
          </a:xfrm>
        </p:grpSpPr>
        <p:sp>
          <p:nvSpPr>
            <p:cNvPr id="12" name="Group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79379"/>
              <a:ext cx="2012560" cy="320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By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Zzang</a:t>
              </a:r>
              <a:r>
                <a:rPr lang="en-US" altLang="zh-CN" sz="2000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lang="en-US" altLang="zh-CN" sz="2000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ang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sp>
        <p:nvSpPr>
          <p:cNvPr id="9" name="Group 8">
            <a:extLst>
              <a:ext uri="{FF2B5EF4-FFF2-40B4-BE49-F238E27FC236}">
                <a16:creationId xmlns:a16="http://schemas.microsoft.com/office/drawing/2014/main" id="{9B8AF3EC-DA43-4291-AC9C-EA23C7F75E7B}"/>
              </a:ext>
            </a:extLst>
          </p:cNvPr>
          <p:cNvSpPr txBox="1"/>
          <p:nvPr/>
        </p:nvSpPr>
        <p:spPr>
          <a:xfrm flipH="1">
            <a:off x="1150856" y="2369225"/>
            <a:ext cx="672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Smart </a:t>
            </a:r>
            <a:r>
              <a:rPr lang="en-US" altLang="zh-CN" sz="6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UIT Light" pitchFamily="2" charset="-127"/>
                <a:ea typeface="SUIT Light" pitchFamily="2" charset="-127"/>
                <a:cs typeface="함초롬돋움" panose="02030504000101010101" pitchFamily="18" charset="-127"/>
                <a:sym typeface="Arial" pitchFamily="2" charset="-122"/>
              </a:rPr>
              <a:t>Storming</a:t>
            </a:r>
            <a:endParaRPr kumimoji="0" lang="zh-CN" altLang="en-US" sz="600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UIT Light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4835C-C496-4AA7-BDF2-A87D8F3D71C5}"/>
              </a:ext>
            </a:extLst>
          </p:cNvPr>
          <p:cNvGrpSpPr/>
          <p:nvPr/>
        </p:nvGrpSpPr>
        <p:grpSpPr>
          <a:xfrm>
            <a:off x="-2027284" y="-1994691"/>
            <a:ext cx="21110543" cy="10847382"/>
            <a:chOff x="-2027284" y="-1994691"/>
            <a:chExt cx="21110543" cy="10847382"/>
          </a:xfrm>
        </p:grpSpPr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3CB58E50-1A97-4D55-90F9-05C3D66D1DE8}"/>
                </a:ext>
              </a:extLst>
            </p:cNvPr>
            <p:cNvSpPr/>
            <p:nvPr/>
          </p:nvSpPr>
          <p:spPr>
            <a:xfrm>
              <a:off x="-2027284" y="4919134"/>
              <a:ext cx="3200173" cy="3200171"/>
            </a:xfrm>
            <a:prstGeom prst="ellipse">
              <a:avLst/>
            </a:prstGeom>
            <a:noFill/>
            <a:ln w="889000">
              <a:solidFill>
                <a:srgbClr val="4060E8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3B4BD4-CEC4-47E8-AEC9-D9D12F90D8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Group 7">
                <a:extLst>
                  <a:ext uri="{FF2B5EF4-FFF2-40B4-BE49-F238E27FC236}">
                    <a16:creationId xmlns:a16="http://schemas.microsoft.com/office/drawing/2014/main" id="{3BB38D68-91CA-46C9-95D9-EF37E5062B0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Group 13">
                <a:extLst>
                  <a:ext uri="{FF2B5EF4-FFF2-40B4-BE49-F238E27FC236}">
                    <a16:creationId xmlns:a16="http://schemas.microsoft.com/office/drawing/2014/main" id="{668BEC7E-28A1-4AB3-A55E-9EA8071D7454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" name="Group 4">
                <a:extLst>
                  <a:ext uri="{FF2B5EF4-FFF2-40B4-BE49-F238E27FC236}">
                    <a16:creationId xmlns:a16="http://schemas.microsoft.com/office/drawing/2014/main" id="{02FAC646-DF27-46AF-9958-174994DDFABC}"/>
                  </a:ext>
                </a:extLst>
              </p:cNvPr>
              <p:cNvSpPr/>
              <p:nvPr/>
            </p:nvSpPr>
            <p:spPr>
              <a:xfrm>
                <a:off x="9409953" y="-820615"/>
                <a:ext cx="8499230" cy="8499230"/>
              </a:xfrm>
              <a:prstGeom prst="ellipse">
                <a:avLst/>
              </a:prstGeom>
              <a:pattFill prst="lgGrid">
                <a:fgClr>
                  <a:srgbClr val="4060E8"/>
                </a:fgClr>
                <a:bgClr>
                  <a:srgbClr val="3C5CE8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" name="Group 18">
                <a:extLst>
                  <a:ext uri="{FF2B5EF4-FFF2-40B4-BE49-F238E27FC236}">
                    <a16:creationId xmlns:a16="http://schemas.microsoft.com/office/drawing/2014/main" id="{9230B287-0D43-4833-B6DF-8BD00935A3AE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0" name="Group 19">
                <a:extLst>
                  <a:ext uri="{FF2B5EF4-FFF2-40B4-BE49-F238E27FC236}">
                    <a16:creationId xmlns:a16="http://schemas.microsoft.com/office/drawing/2014/main" id="{053124D9-8DE0-4A5F-8FAC-618E7778F24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1" name="Group 20">
                <a:extLst>
                  <a:ext uri="{FF2B5EF4-FFF2-40B4-BE49-F238E27FC236}">
                    <a16:creationId xmlns:a16="http://schemas.microsoft.com/office/drawing/2014/main" id="{618817FD-C99D-49C9-86E0-A752DB30DC6E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2" name="Group 21">
                <a:extLst>
                  <a:ext uri="{FF2B5EF4-FFF2-40B4-BE49-F238E27FC236}">
                    <a16:creationId xmlns:a16="http://schemas.microsoft.com/office/drawing/2014/main" id="{7405C1C4-97F7-4815-8167-598A99F4543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3" name="Group 22">
                <a:extLst>
                  <a:ext uri="{FF2B5EF4-FFF2-40B4-BE49-F238E27FC236}">
                    <a16:creationId xmlns:a16="http://schemas.microsoft.com/office/drawing/2014/main" id="{6DFC1D1D-018B-41D8-B370-ADBBA7628AF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4" name="Group 23">
                <a:extLst>
                  <a:ext uri="{FF2B5EF4-FFF2-40B4-BE49-F238E27FC236}">
                    <a16:creationId xmlns:a16="http://schemas.microsoft.com/office/drawing/2014/main" id="{66D54278-7269-4BE2-BDD0-DB218610237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5" name="Group 24">
                <a:extLst>
                  <a:ext uri="{FF2B5EF4-FFF2-40B4-BE49-F238E27FC236}">
                    <a16:creationId xmlns:a16="http://schemas.microsoft.com/office/drawing/2014/main" id="{7488F695-A025-4DCE-ADAB-50C19D88BB0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6" name="Group 25">
                <a:extLst>
                  <a:ext uri="{FF2B5EF4-FFF2-40B4-BE49-F238E27FC236}">
                    <a16:creationId xmlns:a16="http://schemas.microsoft.com/office/drawing/2014/main" id="{12104006-60AE-4B0C-93D1-18B37B64FC92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7" name="Group 26">
                <a:extLst>
                  <a:ext uri="{FF2B5EF4-FFF2-40B4-BE49-F238E27FC236}">
                    <a16:creationId xmlns:a16="http://schemas.microsoft.com/office/drawing/2014/main" id="{497634F2-346D-426C-BA54-484D360E7A7F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8" name="Group 27">
                <a:extLst>
                  <a:ext uri="{FF2B5EF4-FFF2-40B4-BE49-F238E27FC236}">
                    <a16:creationId xmlns:a16="http://schemas.microsoft.com/office/drawing/2014/main" id="{4A3B3C0E-54B6-482F-8027-9807E8CD8822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9" name="Group 28">
                <a:extLst>
                  <a:ext uri="{FF2B5EF4-FFF2-40B4-BE49-F238E27FC236}">
                    <a16:creationId xmlns:a16="http://schemas.microsoft.com/office/drawing/2014/main" id="{73766EE7-2515-4983-BC78-65E8640FDAA0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0" name="Group 29">
                <a:extLst>
                  <a:ext uri="{FF2B5EF4-FFF2-40B4-BE49-F238E27FC236}">
                    <a16:creationId xmlns:a16="http://schemas.microsoft.com/office/drawing/2014/main" id="{6EE1BEE3-D9D1-4997-8971-64F6050C28B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1" name="Group 30">
                <a:extLst>
                  <a:ext uri="{FF2B5EF4-FFF2-40B4-BE49-F238E27FC236}">
                    <a16:creationId xmlns:a16="http://schemas.microsoft.com/office/drawing/2014/main" id="{99415E64-B3C1-44B5-B489-0EE69B5A7E0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2" name="Group 31">
                <a:extLst>
                  <a:ext uri="{FF2B5EF4-FFF2-40B4-BE49-F238E27FC236}">
                    <a16:creationId xmlns:a16="http://schemas.microsoft.com/office/drawing/2014/main" id="{E041B330-8B6B-428E-9C60-766CB23A99AF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3" name="Group 32">
                <a:extLst>
                  <a:ext uri="{FF2B5EF4-FFF2-40B4-BE49-F238E27FC236}">
                    <a16:creationId xmlns:a16="http://schemas.microsoft.com/office/drawing/2014/main" id="{D3910716-1DE5-45F5-BCAF-F90B039C7410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4" name="Group 33">
                <a:extLst>
                  <a:ext uri="{FF2B5EF4-FFF2-40B4-BE49-F238E27FC236}">
                    <a16:creationId xmlns:a16="http://schemas.microsoft.com/office/drawing/2014/main" id="{5CE89BA0-D97D-4515-B12C-603AC6FDC02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5" name="Group 34">
                <a:extLst>
                  <a:ext uri="{FF2B5EF4-FFF2-40B4-BE49-F238E27FC236}">
                    <a16:creationId xmlns:a16="http://schemas.microsoft.com/office/drawing/2014/main" id="{010D9368-6C46-415A-AF15-CCD93EC46BE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6" name="Group 35">
                <a:extLst>
                  <a:ext uri="{FF2B5EF4-FFF2-40B4-BE49-F238E27FC236}">
                    <a16:creationId xmlns:a16="http://schemas.microsoft.com/office/drawing/2014/main" id="{71D668CB-C706-43DB-BD31-BB1624A9750B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7" name="Group 36">
                <a:extLst>
                  <a:ext uri="{FF2B5EF4-FFF2-40B4-BE49-F238E27FC236}">
                    <a16:creationId xmlns:a16="http://schemas.microsoft.com/office/drawing/2014/main" id="{0523BEFF-E2CE-478F-82BD-CB2574C15642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8" name="Group 37">
                <a:extLst>
                  <a:ext uri="{FF2B5EF4-FFF2-40B4-BE49-F238E27FC236}">
                    <a16:creationId xmlns:a16="http://schemas.microsoft.com/office/drawing/2014/main" id="{4226221F-BEE8-4621-A28E-4A811B1F7BB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9" name="Group 38">
                <a:extLst>
                  <a:ext uri="{FF2B5EF4-FFF2-40B4-BE49-F238E27FC236}">
                    <a16:creationId xmlns:a16="http://schemas.microsoft.com/office/drawing/2014/main" id="{9813D058-83A0-4C0E-B16A-6BF9626F0087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0" name="Group 39">
                <a:extLst>
                  <a:ext uri="{FF2B5EF4-FFF2-40B4-BE49-F238E27FC236}">
                    <a16:creationId xmlns:a16="http://schemas.microsoft.com/office/drawing/2014/main" id="{14AFB2DF-6243-4D6E-B8C2-8DF113C7DA11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1" name="Group 40">
                <a:extLst>
                  <a:ext uri="{FF2B5EF4-FFF2-40B4-BE49-F238E27FC236}">
                    <a16:creationId xmlns:a16="http://schemas.microsoft.com/office/drawing/2014/main" id="{57AEC3D0-CDAA-4B31-9B34-7E310259BDB0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2" name="Group 41">
                <a:extLst>
                  <a:ext uri="{FF2B5EF4-FFF2-40B4-BE49-F238E27FC236}">
                    <a16:creationId xmlns:a16="http://schemas.microsoft.com/office/drawing/2014/main" id="{68587B97-2630-4A83-9806-80EA86055767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pic>
        <p:nvPicPr>
          <p:cNvPr id="2610" name="Group 2609" descr="Group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14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7334998" cy="1619568"/>
            <a:chOff x="-781050" y="-662111"/>
            <a:chExt cx="7334998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유니티</a:t>
              </a:r>
              <a:r>
                <a:rPr lang="ko-KR" altLang="en-US" sz="325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 기술 소개</a:t>
              </a:r>
              <a:endParaRPr lang="ko-KR" altLang="en-US"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016019D-6AC9-CD19-479E-A5CE8A5AC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697" y="2298528"/>
            <a:ext cx="2861373" cy="9994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725A26-1766-F281-45EE-416CF8C03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260" y="2233115"/>
            <a:ext cx="3545479" cy="995222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A9BFED-BEE8-6617-EABB-0F9D1A3BCA57}"/>
              </a:ext>
            </a:extLst>
          </p:cNvPr>
          <p:cNvCxnSpPr>
            <a:cxnSpLocks/>
          </p:cNvCxnSpPr>
          <p:nvPr/>
        </p:nvCxnSpPr>
        <p:spPr>
          <a:xfrm>
            <a:off x="4213244" y="2969969"/>
            <a:ext cx="0" cy="21797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6E191A-B917-A65A-8FEA-E8A82DBEFEA1}"/>
              </a:ext>
            </a:extLst>
          </p:cNvPr>
          <p:cNvSpPr txBox="1"/>
          <p:nvPr/>
        </p:nvSpPr>
        <p:spPr>
          <a:xfrm>
            <a:off x="9043564" y="1783127"/>
            <a:ext cx="238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UIT Medium" pitchFamily="2" charset="-127"/>
                <a:ea typeface="SUIT Medium" pitchFamily="2" charset="-127"/>
              </a:rPr>
              <a:t>화상 채팅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347B6-0866-7CB5-3499-FC6647E03F29}"/>
              </a:ext>
            </a:extLst>
          </p:cNvPr>
          <p:cNvSpPr txBox="1"/>
          <p:nvPr/>
        </p:nvSpPr>
        <p:spPr>
          <a:xfrm>
            <a:off x="4665127" y="1745830"/>
            <a:ext cx="286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UIT Medium" pitchFamily="2" charset="-127"/>
                <a:ea typeface="SUIT Medium" pitchFamily="2" charset="-127"/>
              </a:rPr>
              <a:t>동시 접속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4205D-0F28-DFD6-6199-C49D91F383BD}"/>
              </a:ext>
            </a:extLst>
          </p:cNvPr>
          <p:cNvSpPr txBox="1"/>
          <p:nvPr/>
        </p:nvSpPr>
        <p:spPr>
          <a:xfrm>
            <a:off x="8509465" y="3248702"/>
            <a:ext cx="34383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WebRTC </a:t>
            </a: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기반의 화상 채팅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베타까지 추가 예정</a:t>
            </a: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: </a:t>
            </a:r>
          </a:p>
          <a:p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web view </a:t>
            </a: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공유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9E89F-80DA-835F-4EDA-70C56C0C000E}"/>
              </a:ext>
            </a:extLst>
          </p:cNvPr>
          <p:cNvSpPr txBox="1"/>
          <p:nvPr/>
        </p:nvSpPr>
        <p:spPr>
          <a:xfrm>
            <a:off x="4665127" y="3229380"/>
            <a:ext cx="40467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회의실 관리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맵 선택 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캐릭터 동시 접속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베타까지 추가 예정</a:t>
            </a: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: 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캐릭터 커스터마이징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F2BDF42-F6E7-B2C1-C633-A7ABA31430F5}"/>
              </a:ext>
            </a:extLst>
          </p:cNvPr>
          <p:cNvCxnSpPr>
            <a:cxnSpLocks/>
          </p:cNvCxnSpPr>
          <p:nvPr/>
        </p:nvCxnSpPr>
        <p:spPr>
          <a:xfrm>
            <a:off x="8184611" y="2969969"/>
            <a:ext cx="0" cy="21797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socket.io rooms 기능">
            <a:extLst>
              <a:ext uri="{FF2B5EF4-FFF2-40B4-BE49-F238E27FC236}">
                <a16:creationId xmlns:a16="http://schemas.microsoft.com/office/drawing/2014/main" id="{17CEB3D3-3FF7-8ECE-73A0-76CFD959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35" y="2419440"/>
            <a:ext cx="2743367" cy="77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04A2BB-9FB0-D946-C204-ED5051C7839F}"/>
              </a:ext>
            </a:extLst>
          </p:cNvPr>
          <p:cNvSpPr txBox="1"/>
          <p:nvPr/>
        </p:nvSpPr>
        <p:spPr>
          <a:xfrm>
            <a:off x="1045037" y="1745830"/>
            <a:ext cx="286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UIT Medium" pitchFamily="2" charset="-127"/>
                <a:ea typeface="SUIT Medium" pitchFamily="2" charset="-127"/>
              </a:rPr>
              <a:t>네트워크와 통신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41407C-7E87-D497-C820-4FE0AD4298AE}"/>
              </a:ext>
            </a:extLst>
          </p:cNvPr>
          <p:cNvSpPr txBox="1"/>
          <p:nvPr/>
        </p:nvSpPr>
        <p:spPr>
          <a:xfrm>
            <a:off x="746935" y="3248702"/>
            <a:ext cx="404678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소리 감지 후 음성 </a:t>
            </a: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binary</a:t>
            </a: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로 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     </a:t>
            </a: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변환 후  서버로 전송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좋아요 및 댓글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파일 전송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AI </a:t>
            </a: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정보 수신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46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7334998" cy="1619568"/>
            <a:chOff x="-781050" y="-662111"/>
            <a:chExt cx="7334998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네트워크 기술 소개 </a:t>
              </a:r>
              <a:r>
                <a:rPr lang="en-US" altLang="ko-KR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- </a:t>
              </a:r>
              <a:r>
                <a:rPr lang="ko-KR" altLang="en-US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회의록</a:t>
              </a:r>
              <a:endParaRPr lang="ko-KR" altLang="en-US" sz="20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pic>
        <p:nvPicPr>
          <p:cNvPr id="3" name="회의록2 - Chrome 2022-11-14 07-25-31">
            <a:hlinkClick r:id="" action="ppaction://media"/>
            <a:extLst>
              <a:ext uri="{FF2B5EF4-FFF2-40B4-BE49-F238E27FC236}">
                <a16:creationId xmlns:a16="http://schemas.microsoft.com/office/drawing/2014/main" id="{E92BFBE6-10A2-1101-E2F8-464DEC516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5217" y="1094635"/>
            <a:ext cx="9615513" cy="5108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2CB6B-C07B-BB81-166C-BD2A55E891A0}"/>
              </a:ext>
            </a:extLst>
          </p:cNvPr>
          <p:cNvSpPr txBox="1"/>
          <p:nvPr/>
        </p:nvSpPr>
        <p:spPr>
          <a:xfrm>
            <a:off x="5770011" y="641450"/>
            <a:ext cx="702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https://www.youtube.com/watch?v=iOjdauXQCRU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31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" name="Group 23">
            <a:extLst>
              <a:ext uri="{FF2B5EF4-FFF2-40B4-BE49-F238E27FC236}">
                <a16:creationId xmlns:a16="http://schemas.microsoft.com/office/drawing/2014/main" id="{CE4F1A16-C375-4950-B85C-5B5B638E2460}"/>
              </a:ext>
            </a:extLst>
          </p:cNvPr>
          <p:cNvSpPr/>
          <p:nvPr/>
        </p:nvSpPr>
        <p:spPr>
          <a:xfrm flipH="1">
            <a:off x="5034755" y="3012397"/>
            <a:ext cx="833202" cy="833206"/>
          </a:xfrm>
          <a:prstGeom prst="ellipse">
            <a:avLst/>
          </a:prstGeom>
          <a:solidFill>
            <a:schemeClr val="bg1"/>
          </a:solidFill>
          <a:ln w="28575">
            <a:solidFill>
              <a:srgbClr val="3C5CE8"/>
            </a:solidFill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sp>
        <p:nvSpPr>
          <p:cNvPr id="4" name="Group 21">
            <a:extLst>
              <a:ext uri="{FF2B5EF4-FFF2-40B4-BE49-F238E27FC236}">
                <a16:creationId xmlns:a16="http://schemas.microsoft.com/office/drawing/2014/main" id="{24FAE096-2710-D3E5-57A3-3B2A1BEA888C}"/>
              </a:ext>
            </a:extLst>
          </p:cNvPr>
          <p:cNvSpPr/>
          <p:nvPr/>
        </p:nvSpPr>
        <p:spPr>
          <a:xfrm flipH="1">
            <a:off x="667718" y="3054538"/>
            <a:ext cx="3951149" cy="770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SUIT SemiBold" pitchFamily="2" charset="-127"/>
                <a:cs typeface="함초롬돋움" panose="02030504000101010101" pitchFamily="18" charset="-127"/>
                <a:sym typeface="Arial" pitchFamily="2" charset="-122"/>
              </a:rPr>
              <a:t>개발 플로우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UIT Semi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A0B13-6D91-2C94-B13C-4E632F8A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81" y="3126281"/>
            <a:ext cx="819382" cy="569925"/>
          </a:xfrm>
          <a:prstGeom prst="rect">
            <a:avLst/>
          </a:prstGeom>
        </p:spPr>
      </p:pic>
      <p:sp>
        <p:nvSpPr>
          <p:cNvPr id="2" name="Group 61">
            <a:extLst>
              <a:ext uri="{FF2B5EF4-FFF2-40B4-BE49-F238E27FC236}">
                <a16:creationId xmlns:a16="http://schemas.microsoft.com/office/drawing/2014/main" id="{F76771A5-919B-C616-C300-E813E9CC3EA6}"/>
              </a:ext>
            </a:extLst>
          </p:cNvPr>
          <p:cNvSpPr txBox="1"/>
          <p:nvPr/>
        </p:nvSpPr>
        <p:spPr>
          <a:xfrm flipH="1">
            <a:off x="3930792" y="85098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T H R E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9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hoton Reviews 2022: Details, Pricing, &amp; Features | G2">
            <a:extLst>
              <a:ext uri="{FF2B5EF4-FFF2-40B4-BE49-F238E27FC236}">
                <a16:creationId xmlns:a16="http://schemas.microsoft.com/office/drawing/2014/main" id="{679700A2-FBAC-21CB-8ADA-1CCA645D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8682" y="1964947"/>
            <a:ext cx="6456746" cy="317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2" name="Google Shape;172;p4"/>
          <p:cNvGrpSpPr/>
          <p:nvPr/>
        </p:nvGrpSpPr>
        <p:grpSpPr>
          <a:xfrm>
            <a:off x="-527807" y="-527061"/>
            <a:ext cx="7334998" cy="1550319"/>
            <a:chOff x="-781050" y="-662111"/>
            <a:chExt cx="7334998" cy="1550319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활용 기술 </a:t>
              </a:r>
              <a:r>
                <a:rPr lang="en-US" altLang="ko-KR" sz="28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&amp; </a:t>
              </a:r>
              <a:r>
                <a:rPr lang="ko-KR" altLang="en-US" sz="28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환경</a:t>
              </a:r>
              <a:endParaRPr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574ABB-2814-2AC3-8791-DF84FC66E701}"/>
              </a:ext>
            </a:extLst>
          </p:cNvPr>
          <p:cNvSpPr/>
          <p:nvPr/>
        </p:nvSpPr>
        <p:spPr>
          <a:xfrm>
            <a:off x="536649" y="1735494"/>
            <a:ext cx="2912567" cy="4480341"/>
          </a:xfrm>
          <a:prstGeom prst="roundRect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048CA9-C495-8070-8AAF-D4BC66594F2B}"/>
              </a:ext>
            </a:extLst>
          </p:cNvPr>
          <p:cNvSpPr/>
          <p:nvPr/>
        </p:nvSpPr>
        <p:spPr>
          <a:xfrm>
            <a:off x="3908110" y="1735493"/>
            <a:ext cx="2912567" cy="4480341"/>
          </a:xfrm>
          <a:prstGeom prst="roundRect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8741C9-9918-1611-5D1D-2BE6F9F506F4}"/>
              </a:ext>
            </a:extLst>
          </p:cNvPr>
          <p:cNvSpPr/>
          <p:nvPr/>
        </p:nvSpPr>
        <p:spPr>
          <a:xfrm>
            <a:off x="7279571" y="1735493"/>
            <a:ext cx="4192463" cy="2556589"/>
          </a:xfrm>
          <a:prstGeom prst="roundRect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941FE4-47A0-410E-9297-84976A3877AE}"/>
              </a:ext>
            </a:extLst>
          </p:cNvPr>
          <p:cNvSpPr/>
          <p:nvPr/>
        </p:nvSpPr>
        <p:spPr>
          <a:xfrm>
            <a:off x="7279570" y="4619625"/>
            <a:ext cx="4192463" cy="1596209"/>
          </a:xfrm>
          <a:prstGeom prst="roundRect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81F86B-2EF6-41CA-3343-F4E125D234C7}"/>
              </a:ext>
            </a:extLst>
          </p:cNvPr>
          <p:cNvSpPr/>
          <p:nvPr/>
        </p:nvSpPr>
        <p:spPr>
          <a:xfrm>
            <a:off x="1019753" y="1544215"/>
            <a:ext cx="1936411" cy="382555"/>
          </a:xfrm>
          <a:prstGeom prst="rect">
            <a:avLst/>
          </a:prstGeom>
          <a:solidFill>
            <a:schemeClr val="bg1"/>
          </a:solidFill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XR</a:t>
            </a:r>
            <a:endParaRPr lang="ko-KR" altLang="en-US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4E95BE-BD68-0B77-5344-8FFA269BCC79}"/>
              </a:ext>
            </a:extLst>
          </p:cNvPr>
          <p:cNvSpPr/>
          <p:nvPr/>
        </p:nvSpPr>
        <p:spPr>
          <a:xfrm>
            <a:off x="4396187" y="1544215"/>
            <a:ext cx="1936411" cy="382555"/>
          </a:xfrm>
          <a:prstGeom prst="rect">
            <a:avLst/>
          </a:prstGeom>
          <a:solidFill>
            <a:schemeClr val="bg1"/>
          </a:solidFill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AI</a:t>
            </a:r>
            <a:endParaRPr lang="ko-KR" altLang="en-US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A09FB8-2EEC-3294-6F22-5D1CA6228D70}"/>
              </a:ext>
            </a:extLst>
          </p:cNvPr>
          <p:cNvSpPr/>
          <p:nvPr/>
        </p:nvSpPr>
        <p:spPr>
          <a:xfrm>
            <a:off x="8407595" y="1544215"/>
            <a:ext cx="1936411" cy="382555"/>
          </a:xfrm>
          <a:prstGeom prst="rect">
            <a:avLst/>
          </a:prstGeom>
          <a:solidFill>
            <a:schemeClr val="bg1"/>
          </a:solidFill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Network</a:t>
            </a:r>
            <a:endParaRPr lang="ko-KR" altLang="en-US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CFA5C1-35BB-3707-4336-7DBFA722C707}"/>
              </a:ext>
            </a:extLst>
          </p:cNvPr>
          <p:cNvSpPr/>
          <p:nvPr/>
        </p:nvSpPr>
        <p:spPr>
          <a:xfrm>
            <a:off x="8407594" y="4432041"/>
            <a:ext cx="1936411" cy="382555"/>
          </a:xfrm>
          <a:prstGeom prst="rect">
            <a:avLst/>
          </a:prstGeom>
          <a:solidFill>
            <a:schemeClr val="bg1"/>
          </a:solidFill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Collaboration</a:t>
            </a:r>
            <a:endParaRPr lang="ko-KR" altLang="en-US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050" name="Picture 2" descr="What font is used in agora.io logo - Graphic Design Stack Exchange">
            <a:extLst>
              <a:ext uri="{FF2B5EF4-FFF2-40B4-BE49-F238E27FC236}">
                <a16:creationId xmlns:a16="http://schemas.microsoft.com/office/drawing/2014/main" id="{09E8EBBA-395D-A1D9-10EE-DDBF182F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67" y="2298739"/>
            <a:ext cx="2438870" cy="6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uidelines for Using Unity Trademarks - Unity">
            <a:extLst>
              <a:ext uri="{FF2B5EF4-FFF2-40B4-BE49-F238E27FC236}">
                <a16:creationId xmlns:a16="http://schemas.microsoft.com/office/drawing/2014/main" id="{F01F6A32-4E65-C07E-FE62-FC1AD6F1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66" y="4201857"/>
            <a:ext cx="2584373" cy="8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cket.io rooms 기능">
            <a:extLst>
              <a:ext uri="{FF2B5EF4-FFF2-40B4-BE49-F238E27FC236}">
                <a16:creationId xmlns:a16="http://schemas.microsoft.com/office/drawing/2014/main" id="{02D511FA-2AC2-B1FE-5F3E-BC4CEAC9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51" y="5281146"/>
            <a:ext cx="2451085" cy="69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75FCB33-A424-F341-A838-156DB421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72" y="2165943"/>
            <a:ext cx="1417380" cy="84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427CF48-728E-7A47-B5DB-AA290C758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12" y="3273766"/>
            <a:ext cx="2775993" cy="100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socket.io rooms 기능">
            <a:extLst>
              <a:ext uri="{FF2B5EF4-FFF2-40B4-BE49-F238E27FC236}">
                <a16:creationId xmlns:a16="http://schemas.microsoft.com/office/drawing/2014/main" id="{37F474C2-6187-1026-8783-92D88677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553" y="2901681"/>
            <a:ext cx="1701525" cy="5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7A46DDAE-E6E6-A041-F512-F60A8E12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16" y="2125557"/>
            <a:ext cx="2109157" cy="6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0F18BFF-3844-2985-4C44-1207A9B0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363" y="2342519"/>
            <a:ext cx="2726409" cy="6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BEF3722-8AC2-0D61-B17A-BDBB5D45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62" y="3200937"/>
            <a:ext cx="2341983" cy="69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CB9E4B68-22FE-1554-73D9-E243EA86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607" y="4063264"/>
            <a:ext cx="1150380" cy="11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KoNLPy: 파이썬 한국어 NLP — KoNLPy 0.4.3 documentation">
            <a:extLst>
              <a:ext uri="{FF2B5EF4-FFF2-40B4-BE49-F238E27FC236}">
                <a16:creationId xmlns:a16="http://schemas.microsoft.com/office/drawing/2014/main" id="{335430EC-54F8-538D-8444-7D22E714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96" y="3880665"/>
            <a:ext cx="1008828" cy="127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4EC57C60-0A09-3A2F-C0B5-9DBF7B815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25" y="3483772"/>
            <a:ext cx="735131" cy="73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21B130C2-39B9-6ECF-7FEA-B0F38822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853" y="5236833"/>
            <a:ext cx="830267" cy="83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95D82610-60A9-F0B7-3B76-05879258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658" y="4909281"/>
            <a:ext cx="1141872" cy="114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GitHub Logo, symbol, meaning, history, PNG">
            <a:extLst>
              <a:ext uri="{FF2B5EF4-FFF2-40B4-BE49-F238E27FC236}">
                <a16:creationId xmlns:a16="http://schemas.microsoft.com/office/drawing/2014/main" id="{68408937-D89D-6FDA-9813-12C2BCD4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433" y="4883529"/>
            <a:ext cx="2184428" cy="12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js-logo – The International Conference On Missions">
            <a:extLst>
              <a:ext uri="{FF2B5EF4-FFF2-40B4-BE49-F238E27FC236}">
                <a16:creationId xmlns:a16="http://schemas.microsoft.com/office/drawing/2014/main" id="{A728D591-2AB3-4D15-F408-7C801663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768" y="3384175"/>
            <a:ext cx="875592" cy="87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4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026752D9-2D52-EE35-DA43-8E0C03AD43AC}"/>
              </a:ext>
            </a:extLst>
          </p:cNvPr>
          <p:cNvSpPr txBox="1"/>
          <p:nvPr/>
        </p:nvSpPr>
        <p:spPr>
          <a:xfrm flipH="1">
            <a:off x="1056517" y="319103"/>
            <a:ext cx="57506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개발 흐름도 </a:t>
            </a:r>
            <a:r>
              <a:rPr lang="en-US" altLang="ko-KR" sz="20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-</a:t>
            </a:r>
            <a:r>
              <a:rPr lang="en-US" altLang="ko-KR"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Workflow</a:t>
            </a:r>
            <a:endParaRPr sz="280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2AF0EA-D47D-A2AF-02DF-CA5C73198CC6}"/>
              </a:ext>
            </a:extLst>
          </p:cNvPr>
          <p:cNvSpPr/>
          <p:nvPr/>
        </p:nvSpPr>
        <p:spPr>
          <a:xfrm>
            <a:off x="5672831" y="4447712"/>
            <a:ext cx="790113" cy="2396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309C9-82CA-F1D4-0205-3B5DAF9E6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5334" r="4273" b="5273"/>
          <a:stretch/>
        </p:blipFill>
        <p:spPr>
          <a:xfrm>
            <a:off x="2394145" y="910711"/>
            <a:ext cx="7002404" cy="57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026752D9-2D52-EE35-DA43-8E0C03AD43AC}"/>
              </a:ext>
            </a:extLst>
          </p:cNvPr>
          <p:cNvSpPr txBox="1"/>
          <p:nvPr/>
        </p:nvSpPr>
        <p:spPr>
          <a:xfrm flipH="1">
            <a:off x="1056517" y="319103"/>
            <a:ext cx="57506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융합 구조도</a:t>
            </a:r>
            <a:endParaRPr sz="280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2AF0EA-D47D-A2AF-02DF-CA5C73198CC6}"/>
              </a:ext>
            </a:extLst>
          </p:cNvPr>
          <p:cNvSpPr/>
          <p:nvPr/>
        </p:nvSpPr>
        <p:spPr>
          <a:xfrm>
            <a:off x="5672831" y="4447712"/>
            <a:ext cx="790113" cy="2396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23C86D-B0F4-7692-6A7B-3413A3AA3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51" y="1010782"/>
            <a:ext cx="10065622" cy="55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30751736-11AF-404E-AF32-4FC5F21C4819}"/>
              </a:ext>
            </a:extLst>
          </p:cNvPr>
          <p:cNvGrpSpPr/>
          <p:nvPr/>
        </p:nvGrpSpPr>
        <p:grpSpPr>
          <a:xfrm flipH="1">
            <a:off x="667718" y="3012397"/>
            <a:ext cx="5200239" cy="833206"/>
            <a:chOff x="6411993" y="1684020"/>
            <a:chExt cx="5200239" cy="833206"/>
          </a:xfrm>
        </p:grpSpPr>
        <p:sp>
          <p:nvSpPr>
            <p:cNvPr id="9" name="Group 23">
              <a:extLst>
                <a:ext uri="{FF2B5EF4-FFF2-40B4-BE49-F238E27FC236}">
                  <a16:creationId xmlns:a16="http://schemas.microsoft.com/office/drawing/2014/main" id="{B251D3C5-FC61-6DE2-D39D-5FFAFAED77CC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" name="Group 21">
              <a:extLst>
                <a:ext uri="{FF2B5EF4-FFF2-40B4-BE49-F238E27FC236}">
                  <a16:creationId xmlns:a16="http://schemas.microsoft.com/office/drawing/2014/main" id="{3998CD70-8A07-F85C-AAD6-D616FE42A2CF}"/>
                </a:ext>
              </a:extLst>
            </p:cNvPr>
            <p:cNvSpPr/>
            <p:nvPr/>
          </p:nvSpPr>
          <p:spPr>
            <a:xfrm>
              <a:off x="7661083" y="1726161"/>
              <a:ext cx="3951149" cy="774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베타 계획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026D647-3C75-6EFB-4DF7-54D8E964F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86" y="3067275"/>
            <a:ext cx="723450" cy="723450"/>
          </a:xfrm>
          <a:prstGeom prst="rect">
            <a:avLst/>
          </a:prstGeom>
        </p:spPr>
      </p:pic>
      <p:sp>
        <p:nvSpPr>
          <p:cNvPr id="2" name="Group 61">
            <a:extLst>
              <a:ext uri="{FF2B5EF4-FFF2-40B4-BE49-F238E27FC236}">
                <a16:creationId xmlns:a16="http://schemas.microsoft.com/office/drawing/2014/main" id="{5ECE7621-F67C-8063-71D0-4FF26AEF96AA}"/>
              </a:ext>
            </a:extLst>
          </p:cNvPr>
          <p:cNvSpPr txBox="1"/>
          <p:nvPr/>
        </p:nvSpPr>
        <p:spPr>
          <a:xfrm flipH="1">
            <a:off x="3930792" y="85098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F O U R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8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A351B805-ED47-CBCF-83E5-EA2F0518CD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1FE2458-5EF7-3EA2-301E-3941E1A86324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베타 계획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D92A1A-7C8C-5E72-9CBB-DB04127566EA}"/>
              </a:ext>
            </a:extLst>
          </p:cNvPr>
          <p:cNvCxnSpPr>
            <a:cxnSpLocks/>
          </p:cNvCxnSpPr>
          <p:nvPr/>
        </p:nvCxnSpPr>
        <p:spPr>
          <a:xfrm>
            <a:off x="6959341" y="2972208"/>
            <a:ext cx="0" cy="26632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7BB1DE5-0073-EFEC-4C8F-0C6ACF0F6F6A}"/>
                  </a:ext>
                </a:extLst>
              </p14:cNvPr>
              <p14:cNvContentPartPr/>
              <p14:nvPr/>
            </p14:nvContentPartPr>
            <p14:xfrm>
              <a:off x="3971291" y="147491"/>
              <a:ext cx="360" cy="3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7BB1DE5-0073-EFEC-4C8F-0C6ACF0F6F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8651" y="84851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5D94F217-EB9C-7C1F-7FE1-AED4F85EE306}"/>
              </a:ext>
            </a:extLst>
          </p:cNvPr>
          <p:cNvGrpSpPr/>
          <p:nvPr/>
        </p:nvGrpSpPr>
        <p:grpSpPr>
          <a:xfrm>
            <a:off x="839384" y="1745481"/>
            <a:ext cx="5615209" cy="4577118"/>
            <a:chOff x="6032502" y="1745481"/>
            <a:chExt cx="5615209" cy="4577118"/>
          </a:xfrm>
        </p:grpSpPr>
        <p:sp>
          <p:nvSpPr>
            <p:cNvPr id="7" name="Google Shape;174;p4">
              <a:extLst>
                <a:ext uri="{FF2B5EF4-FFF2-40B4-BE49-F238E27FC236}">
                  <a16:creationId xmlns:a16="http://schemas.microsoft.com/office/drawing/2014/main" id="{3F43FB7B-46EB-E02E-4342-AA270EF2CF1A}"/>
                </a:ext>
              </a:extLst>
            </p:cNvPr>
            <p:cNvSpPr txBox="1"/>
            <p:nvPr/>
          </p:nvSpPr>
          <p:spPr>
            <a:xfrm flipH="1">
              <a:off x="7571001" y="1745481"/>
              <a:ext cx="2804703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자연스러운 </a:t>
              </a:r>
              <a:r>
                <a:rPr lang="ko-KR" altLang="en-US" sz="240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문장 생성</a:t>
              </a:r>
              <a:endParaRPr sz="2400" i="0" u="none" strike="noStrike" cap="none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4430B61-B32A-1567-387A-57AF376D5AF6}"/>
                </a:ext>
              </a:extLst>
            </p:cNvPr>
            <p:cNvSpPr/>
            <p:nvPr/>
          </p:nvSpPr>
          <p:spPr>
            <a:xfrm>
              <a:off x="6150067" y="3576321"/>
              <a:ext cx="2297244" cy="522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SUIT SemiBold" pitchFamily="2" charset="-127"/>
                  <a:ea typeface="SUIT SemiBold" pitchFamily="2" charset="-127"/>
                </a:rPr>
                <a:t>순서대로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9F35208-AB98-C840-1F1B-E7BD0B1E7FA1}"/>
                </a:ext>
              </a:extLst>
            </p:cNvPr>
            <p:cNvSpPr/>
            <p:nvPr/>
          </p:nvSpPr>
          <p:spPr>
            <a:xfrm>
              <a:off x="9350467" y="3576320"/>
              <a:ext cx="2297244" cy="522513"/>
            </a:xfrm>
            <a:prstGeom prst="roundRect">
              <a:avLst/>
            </a:prstGeom>
            <a:solidFill>
              <a:srgbClr val="386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SUIT SemiBold" pitchFamily="2" charset="-127"/>
                  <a:ea typeface="SUIT SemiBold" pitchFamily="2" charset="-127"/>
                </a:rPr>
                <a:t>어절을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57AB68E-738A-138C-83FB-50017EC1B147}"/>
                </a:ext>
              </a:extLst>
            </p:cNvPr>
            <p:cNvSpPr/>
            <p:nvPr/>
          </p:nvSpPr>
          <p:spPr>
            <a:xfrm>
              <a:off x="6150067" y="4174033"/>
              <a:ext cx="2297244" cy="522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SUIT SemiBold" pitchFamily="2" charset="-127"/>
                  <a:ea typeface="SUIT SemiBold" pitchFamily="2" charset="-127"/>
                </a:rPr>
                <a:t>배치하세요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272309A-7846-45ED-1F5C-EF81411B3575}"/>
                </a:ext>
              </a:extLst>
            </p:cNvPr>
            <p:cNvSpPr/>
            <p:nvPr/>
          </p:nvSpPr>
          <p:spPr>
            <a:xfrm>
              <a:off x="6032502" y="4732837"/>
              <a:ext cx="2297244" cy="522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glow rad="127000">
                <a:srgbClr val="3864B2">
                  <a:alpha val="9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SUIT SemiBold" pitchFamily="2" charset="-127"/>
                  <a:ea typeface="SUIT SemiBold" pitchFamily="2" charset="-127"/>
                </a:rPr>
                <a:t>어절을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0D0E489-EEF7-6284-987E-A7460DBF5E2E}"/>
                </a:ext>
              </a:extLst>
            </p:cNvPr>
            <p:cNvSpPr/>
            <p:nvPr/>
          </p:nvSpPr>
          <p:spPr>
            <a:xfrm>
              <a:off x="6150067" y="5374227"/>
              <a:ext cx="2297244" cy="52251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SUIT SemiBold" pitchFamily="2" charset="-127"/>
                  <a:ea typeface="SUIT SemiBold" pitchFamily="2" charset="-127"/>
                </a:rPr>
                <a:t>옮겨서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C60F13F3-4542-81DF-9ED1-488B8BFE49D8}"/>
                </a:ext>
              </a:extLst>
            </p:cNvPr>
            <p:cNvSpPr/>
            <p:nvPr/>
          </p:nvSpPr>
          <p:spPr>
            <a:xfrm>
              <a:off x="9350467" y="4175622"/>
              <a:ext cx="2297244" cy="522513"/>
            </a:xfrm>
            <a:prstGeom prst="roundRect">
              <a:avLst/>
            </a:prstGeom>
            <a:solidFill>
              <a:srgbClr val="386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SUIT SemiBold" pitchFamily="2" charset="-127"/>
                  <a:ea typeface="SUIT SemiBold" pitchFamily="2" charset="-127"/>
                </a:rPr>
                <a:t>옮겨서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9530BA7-4766-2999-18FA-A925A11B6AB1}"/>
                </a:ext>
              </a:extLst>
            </p:cNvPr>
            <p:cNvSpPr/>
            <p:nvPr/>
          </p:nvSpPr>
          <p:spPr>
            <a:xfrm>
              <a:off x="9350467" y="4774925"/>
              <a:ext cx="2297244" cy="522513"/>
            </a:xfrm>
            <a:prstGeom prst="roundRect">
              <a:avLst/>
            </a:prstGeom>
            <a:solidFill>
              <a:srgbClr val="386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SUIT SemiBold" pitchFamily="2" charset="-127"/>
                  <a:ea typeface="SUIT SemiBold" pitchFamily="2" charset="-127"/>
                </a:rPr>
                <a:t>순서대로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8A0F3AA-3E57-2F27-8B3C-7B58E43B96A2}"/>
                </a:ext>
              </a:extLst>
            </p:cNvPr>
            <p:cNvSpPr/>
            <p:nvPr/>
          </p:nvSpPr>
          <p:spPr>
            <a:xfrm>
              <a:off x="9343784" y="5374228"/>
              <a:ext cx="2297244" cy="522513"/>
            </a:xfrm>
            <a:prstGeom prst="roundRect">
              <a:avLst/>
            </a:prstGeom>
            <a:solidFill>
              <a:srgbClr val="386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SUIT SemiBold" pitchFamily="2" charset="-127"/>
                  <a:ea typeface="SUIT SemiBold" pitchFamily="2" charset="-127"/>
                </a:rPr>
                <a:t>배치하세요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52" name="잉크 1151">
                  <a:extLst>
                    <a:ext uri="{FF2B5EF4-FFF2-40B4-BE49-F238E27FC236}">
                      <a16:creationId xmlns:a16="http://schemas.microsoft.com/office/drawing/2014/main" id="{BEE7793F-097A-6BFB-872B-E9D387F336D0}"/>
                    </a:ext>
                  </a:extLst>
                </p14:cNvPr>
                <p14:cNvContentPartPr/>
                <p14:nvPr/>
              </p14:nvContentPartPr>
              <p14:xfrm>
                <a:off x="8583728" y="5475010"/>
                <a:ext cx="720" cy="360"/>
              </p14:xfrm>
            </p:contentPart>
          </mc:Choice>
          <mc:Fallback xmlns="">
            <p:pic>
              <p:nvPicPr>
                <p:cNvPr id="1152" name="잉크 1151">
                  <a:extLst>
                    <a:ext uri="{FF2B5EF4-FFF2-40B4-BE49-F238E27FC236}">
                      <a16:creationId xmlns:a16="http://schemas.microsoft.com/office/drawing/2014/main" id="{BEE7793F-097A-6BFB-872B-E9D387F336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74728" y="5466010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158" name="그림 1157">
              <a:extLst>
                <a:ext uri="{FF2B5EF4-FFF2-40B4-BE49-F238E27FC236}">
                  <a16:creationId xmlns:a16="http://schemas.microsoft.com/office/drawing/2014/main" id="{9CB5A18B-53D4-F5B9-BF31-EF35FE95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843" y="4435289"/>
              <a:ext cx="1906834" cy="1887310"/>
            </a:xfrm>
            <a:prstGeom prst="rect">
              <a:avLst/>
            </a:prstGeom>
          </p:spPr>
        </p:pic>
        <p:sp>
          <p:nvSpPr>
            <p:cNvPr id="1160" name="화살표: 아래로 구부러짐 1159">
              <a:extLst>
                <a:ext uri="{FF2B5EF4-FFF2-40B4-BE49-F238E27FC236}">
                  <a16:creationId xmlns:a16="http://schemas.microsoft.com/office/drawing/2014/main" id="{A6689DB6-442F-42C0-B680-05681E6C7A5D}"/>
                </a:ext>
              </a:extLst>
            </p:cNvPr>
            <p:cNvSpPr/>
            <p:nvPr/>
          </p:nvSpPr>
          <p:spPr>
            <a:xfrm>
              <a:off x="7577990" y="2598464"/>
              <a:ext cx="2804699" cy="847228"/>
            </a:xfrm>
            <a:prstGeom prst="curvedDownArrow">
              <a:avLst>
                <a:gd name="adj1" fmla="val 38491"/>
                <a:gd name="adj2" fmla="val 72449"/>
                <a:gd name="adj3" fmla="val 25000"/>
              </a:avLst>
            </a:prstGeom>
            <a:solidFill>
              <a:srgbClr val="386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61AD49-8C70-5439-C2CD-546566E97433}"/>
              </a:ext>
            </a:extLst>
          </p:cNvPr>
          <p:cNvGrpSpPr/>
          <p:nvPr/>
        </p:nvGrpSpPr>
        <p:grpSpPr>
          <a:xfrm>
            <a:off x="7399518" y="1745481"/>
            <a:ext cx="4407237" cy="4610312"/>
            <a:chOff x="1092750" y="1745481"/>
            <a:chExt cx="4407237" cy="4610312"/>
          </a:xfrm>
        </p:grpSpPr>
        <p:sp>
          <p:nvSpPr>
            <p:cNvPr id="11" name="Google Shape;174;p4">
              <a:extLst>
                <a:ext uri="{FF2B5EF4-FFF2-40B4-BE49-F238E27FC236}">
                  <a16:creationId xmlns:a16="http://schemas.microsoft.com/office/drawing/2014/main" id="{E8BBDDBE-73B9-B8ED-C661-19828712505D}"/>
                </a:ext>
              </a:extLst>
            </p:cNvPr>
            <p:cNvSpPr txBox="1"/>
            <p:nvPr/>
          </p:nvSpPr>
          <p:spPr>
            <a:xfrm flipH="1">
              <a:off x="2382615" y="1745481"/>
              <a:ext cx="143932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 Face ID</a:t>
              </a:r>
              <a:endParaRPr sz="2400" i="0" u="none" strike="noStrike" cap="none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ECC3CDD-F5EE-7EA7-412F-176F0C71075F}"/>
                </a:ext>
              </a:extLst>
            </p:cNvPr>
            <p:cNvGrpSpPr/>
            <p:nvPr/>
          </p:nvGrpSpPr>
          <p:grpSpPr>
            <a:xfrm>
              <a:off x="1092750" y="2508068"/>
              <a:ext cx="4407237" cy="3847725"/>
              <a:chOff x="1356229" y="2405470"/>
              <a:chExt cx="4407237" cy="3950324"/>
            </a:xfrm>
          </p:grpSpPr>
          <p:pic>
            <p:nvPicPr>
              <p:cNvPr id="16" name="Picture 2" descr="Face ID - 위키백과, 우리 모두의 백과사전">
                <a:extLst>
                  <a:ext uri="{FF2B5EF4-FFF2-40B4-BE49-F238E27FC236}">
                    <a16:creationId xmlns:a16="http://schemas.microsoft.com/office/drawing/2014/main" id="{BCB791E7-56C6-AF43-7E1C-832546A865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6229" y="2405470"/>
                <a:ext cx="1516078" cy="16279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03 관계형 모델과 대학DB | CloudStudying">
                <a:extLst>
                  <a:ext uri="{FF2B5EF4-FFF2-40B4-BE49-F238E27FC236}">
                    <a16:creationId xmlns:a16="http://schemas.microsoft.com/office/drawing/2014/main" id="{7D8D1258-FF6D-DDB2-FBE7-A3EA67E706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2943" y="4033384"/>
                <a:ext cx="2580523" cy="232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화살표: 오른쪽으로 구부러짐 17">
                <a:extLst>
                  <a:ext uri="{FF2B5EF4-FFF2-40B4-BE49-F238E27FC236}">
                    <a16:creationId xmlns:a16="http://schemas.microsoft.com/office/drawing/2014/main" id="{ED96FAC0-588C-14B4-63C8-A63BEFF89EC1}"/>
                  </a:ext>
                </a:extLst>
              </p:cNvPr>
              <p:cNvSpPr/>
              <p:nvPr/>
            </p:nvSpPr>
            <p:spPr>
              <a:xfrm rot="18668849">
                <a:off x="2335277" y="4354203"/>
                <a:ext cx="803217" cy="1708208"/>
              </a:xfrm>
              <a:prstGeom prst="curvedRightArrow">
                <a:avLst>
                  <a:gd name="adj1" fmla="val 25000"/>
                  <a:gd name="adj2" fmla="val 50000"/>
                  <a:gd name="adj3" fmla="val 5680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화살표: 왼쪽으로 구부러짐 21">
                <a:extLst>
                  <a:ext uri="{FF2B5EF4-FFF2-40B4-BE49-F238E27FC236}">
                    <a16:creationId xmlns:a16="http://schemas.microsoft.com/office/drawing/2014/main" id="{46D8117F-6BCE-2313-48D1-B448521F275B}"/>
                  </a:ext>
                </a:extLst>
              </p:cNvPr>
              <p:cNvSpPr/>
              <p:nvPr/>
            </p:nvSpPr>
            <p:spPr>
              <a:xfrm rot="18383154" flipV="1">
                <a:off x="3674352" y="2285154"/>
                <a:ext cx="822782" cy="1731498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0E9E90-2D77-EEC6-7DF9-1378BB808B1A}"/>
                  </a:ext>
                </a:extLst>
              </p:cNvPr>
              <p:cNvSpPr txBox="1"/>
              <p:nvPr/>
            </p:nvSpPr>
            <p:spPr>
              <a:xfrm>
                <a:off x="4006121" y="4487892"/>
                <a:ext cx="943260" cy="600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</a:rPr>
                  <a:t>DB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774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A351B805-ED47-CBCF-83E5-EA2F0518CD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1FE2458-5EF7-3EA2-301E-3941E1A86324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베타 계획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502449-C2F2-366F-7349-3EFED270244E}"/>
              </a:ext>
            </a:extLst>
          </p:cNvPr>
          <p:cNvGrpSpPr/>
          <p:nvPr/>
        </p:nvGrpSpPr>
        <p:grpSpPr>
          <a:xfrm>
            <a:off x="7121326" y="2525945"/>
            <a:ext cx="3991541" cy="3387311"/>
            <a:chOff x="7121326" y="2475749"/>
            <a:chExt cx="3991541" cy="3387311"/>
          </a:xfrm>
        </p:grpSpPr>
        <p:sp>
          <p:nvSpPr>
            <p:cNvPr id="7" name="Google Shape;174;p4">
              <a:extLst>
                <a:ext uri="{FF2B5EF4-FFF2-40B4-BE49-F238E27FC236}">
                  <a16:creationId xmlns:a16="http://schemas.microsoft.com/office/drawing/2014/main" id="{9AFBEC73-F3AD-6F44-38F9-9D054082BD37}"/>
                </a:ext>
              </a:extLst>
            </p:cNvPr>
            <p:cNvSpPr txBox="1"/>
            <p:nvPr/>
          </p:nvSpPr>
          <p:spPr>
            <a:xfrm flipH="1">
              <a:off x="7121326" y="2475749"/>
              <a:ext cx="2938661" cy="3231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i="0" u="none" strike="noStrike" cap="none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Network </a:t>
              </a:r>
              <a:r>
                <a:rPr lang="ko-KR" altLang="en-US" sz="2000" i="0" u="none" strike="noStrike" cap="none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안정화 진행</a:t>
              </a:r>
              <a:endParaRPr lang="en-US" altLang="ko-KR" sz="2000" i="0" u="none" strike="noStrike" cap="none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400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AI</a:t>
              </a:r>
              <a:r>
                <a:rPr lang="ko-KR" altLang="en-US" sz="2000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모델 서빙 속도 향상</a:t>
              </a:r>
              <a:endParaRPr lang="en-US" altLang="ko-KR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400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다중 유저 접속 안정화</a:t>
              </a:r>
              <a:endParaRPr lang="en-US" altLang="ko-KR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400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Docker </a:t>
              </a:r>
              <a:r>
                <a:rPr lang="ko-KR" altLang="en-US" sz="2000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버전 관리</a:t>
              </a:r>
              <a:endParaRPr lang="en-US" altLang="ko-KR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400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CI/CD</a:t>
              </a:r>
            </a:p>
          </p:txBody>
        </p:sp>
        <p:pic>
          <p:nvPicPr>
            <p:cNvPr id="1030" name="Picture 6" descr="Docker란 무엇입니까? | AWS">
              <a:extLst>
                <a:ext uri="{FF2B5EF4-FFF2-40B4-BE49-F238E27FC236}">
                  <a16:creationId xmlns:a16="http://schemas.microsoft.com/office/drawing/2014/main" id="{112CF0B7-34AB-F406-5FAF-550281034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357" y="4125186"/>
              <a:ext cx="2302510" cy="1081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Unknown ]">
              <a:extLst>
                <a:ext uri="{FF2B5EF4-FFF2-40B4-BE49-F238E27FC236}">
                  <a16:creationId xmlns:a16="http://schemas.microsoft.com/office/drawing/2014/main" id="{7438C78D-050A-CABB-3B62-688A1D32E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4206" y="4994718"/>
              <a:ext cx="868342" cy="86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171E6F8-69E8-FAA7-0EB6-E78AC9148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716" y="3034739"/>
              <a:ext cx="866005" cy="518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2C94FEF-759D-6148-D4DD-3EF1BD51AC8C}"/>
              </a:ext>
            </a:extLst>
          </p:cNvPr>
          <p:cNvGrpSpPr/>
          <p:nvPr/>
        </p:nvGrpSpPr>
        <p:grpSpPr>
          <a:xfrm>
            <a:off x="1050482" y="1561173"/>
            <a:ext cx="5348110" cy="4623956"/>
            <a:chOff x="6449579" y="1600994"/>
            <a:chExt cx="5348110" cy="4623956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2E4E96DF-7DBE-F08E-AC41-4963CC959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9579" y="2342605"/>
              <a:ext cx="5348110" cy="3882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Google Shape;174;p4">
              <a:extLst>
                <a:ext uri="{FF2B5EF4-FFF2-40B4-BE49-F238E27FC236}">
                  <a16:creationId xmlns:a16="http://schemas.microsoft.com/office/drawing/2014/main" id="{DCFE19FF-156B-2696-A3A4-F72C4602F0D5}"/>
                </a:ext>
              </a:extLst>
            </p:cNvPr>
            <p:cNvSpPr txBox="1"/>
            <p:nvPr/>
          </p:nvSpPr>
          <p:spPr>
            <a:xfrm flipH="1">
              <a:off x="8136215" y="1600994"/>
              <a:ext cx="198023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판서 기능 추가</a:t>
              </a:r>
              <a:endParaRPr sz="2400" i="0" u="none" strike="noStrike" cap="none" dirty="0"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6" name="Google Shape;174;p4">
            <a:extLst>
              <a:ext uri="{FF2B5EF4-FFF2-40B4-BE49-F238E27FC236}">
                <a16:creationId xmlns:a16="http://schemas.microsoft.com/office/drawing/2014/main" id="{25C3FAF0-D417-4BBB-A3C4-E4708F29BA8D}"/>
              </a:ext>
            </a:extLst>
          </p:cNvPr>
          <p:cNvSpPr txBox="1"/>
          <p:nvPr/>
        </p:nvSpPr>
        <p:spPr>
          <a:xfrm flipH="1">
            <a:off x="8120603" y="1561173"/>
            <a:ext cx="19802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네트워크</a:t>
            </a:r>
            <a:endParaRPr sz="2400" i="0" u="none" strike="noStrike" cap="none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2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3250" b="1" dirty="0">
                <a:solidFill>
                  <a:srgbClr val="3C5CE8"/>
                </a:solidFill>
                <a:latin typeface="SUIT Medium"/>
                <a:ea typeface="SUIT Medium"/>
                <a:cs typeface="Arial"/>
                <a:sym typeface="Arial"/>
              </a:rPr>
              <a:t>추후 프로젝트 계획</a:t>
            </a:r>
            <a:endParaRPr lang="ko-KR" altLang="en-US"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grpSp>
        <p:nvGrpSpPr>
          <p:cNvPr id="16" name="Group 1">
            <a:extLst>
              <a:ext uri="{FF2B5EF4-FFF2-40B4-BE49-F238E27FC236}">
                <a16:creationId xmlns:a16="http://schemas.microsoft.com/office/drawing/2014/main" id="{49665A3E-29AC-4AC8-6CFF-F469B377D148}"/>
              </a:ext>
            </a:extLst>
          </p:cNvPr>
          <p:cNvGrpSpPr/>
          <p:nvPr/>
        </p:nvGrpSpPr>
        <p:grpSpPr>
          <a:xfrm>
            <a:off x="996094" y="1639042"/>
            <a:ext cx="10285317" cy="1156010"/>
            <a:chOff x="996094" y="1795801"/>
            <a:chExt cx="10285317" cy="1156010"/>
          </a:xfrm>
        </p:grpSpPr>
        <p:cxnSp>
          <p:nvCxnSpPr>
            <p:cNvPr id="5" name="Group 3">
              <a:extLst>
                <a:ext uri="{FF2B5EF4-FFF2-40B4-BE49-F238E27FC236}">
                  <a16:creationId xmlns:a16="http://schemas.microsoft.com/office/drawing/2014/main" id="{E7F1DD70-FB2E-9A6E-C1AF-9AF679866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2222" y="2381330"/>
              <a:ext cx="6519189" cy="0"/>
            </a:xfrm>
            <a:prstGeom prst="line">
              <a:avLst/>
            </a:prstGeom>
            <a:ln w="19050">
              <a:solidFill>
                <a:srgbClr val="3C5CE8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Group 9">
              <a:extLst>
                <a:ext uri="{FF2B5EF4-FFF2-40B4-BE49-F238E27FC236}">
                  <a16:creationId xmlns:a16="http://schemas.microsoft.com/office/drawing/2014/main" id="{C33FC40D-5890-B2DD-E3EE-D2324AB54B33}"/>
                </a:ext>
              </a:extLst>
            </p:cNvPr>
            <p:cNvSpPr/>
            <p:nvPr/>
          </p:nvSpPr>
          <p:spPr>
            <a:xfrm>
              <a:off x="6560704" y="2124230"/>
              <a:ext cx="514200" cy="514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50" b="1" dirty="0">
                  <a:solidFill>
                    <a:srgbClr val="3C5CE8"/>
                  </a:solidFill>
                  <a:latin typeface="SUIT Medium"/>
                  <a:ea typeface="SUIT Medium"/>
                </a:rPr>
                <a:t>30%</a:t>
              </a:r>
              <a:endParaRPr lang="ko-KR" altLang="en-US" dirty="0"/>
            </a:p>
          </p:txBody>
        </p:sp>
        <p:grpSp>
          <p:nvGrpSpPr>
            <p:cNvPr id="12" name="Group 48">
              <a:extLst>
                <a:ext uri="{FF2B5EF4-FFF2-40B4-BE49-F238E27FC236}">
                  <a16:creationId xmlns:a16="http://schemas.microsoft.com/office/drawing/2014/main" id="{F9BAFEB7-A5AB-C3EC-4E14-9D0165088BBF}"/>
                </a:ext>
              </a:extLst>
            </p:cNvPr>
            <p:cNvGrpSpPr/>
            <p:nvPr/>
          </p:nvGrpSpPr>
          <p:grpSpPr>
            <a:xfrm>
              <a:off x="2045656" y="1795801"/>
              <a:ext cx="2738311" cy="1156010"/>
              <a:chOff x="1807970" y="2366428"/>
              <a:chExt cx="2738311" cy="1156010"/>
            </a:xfrm>
          </p:grpSpPr>
          <p:sp>
            <p:nvSpPr>
              <p:cNvPr id="14" name="Group 49">
                <a:extLst>
                  <a:ext uri="{FF2B5EF4-FFF2-40B4-BE49-F238E27FC236}">
                    <a16:creationId xmlns:a16="http://schemas.microsoft.com/office/drawing/2014/main" id="{E4050748-2945-5456-410A-770184198C3F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93354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프로토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타입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 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" name="Group 50">
                <a:extLst>
                  <a:ext uri="{FF2B5EF4-FFF2-40B4-BE49-F238E27FC236}">
                    <a16:creationId xmlns:a16="http://schemas.microsoft.com/office/drawing/2014/main" id="{0DBEBC7B-E36E-F47D-6878-3D2E8DC6664D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AI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주요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기능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완성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 </a:t>
                </a:r>
              </a:p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Unity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베이스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기능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Network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&amp;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DB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연결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</p:grpSp>
        <p:pic>
          <p:nvPicPr>
            <p:cNvPr id="13" name="Group 13" descr="聊天">
              <a:extLst>
                <a:ext uri="{FF2B5EF4-FFF2-40B4-BE49-F238E27FC236}">
                  <a16:creationId xmlns:a16="http://schemas.microsoft.com/office/drawing/2014/main" id="{F6638EEC-6618-657E-8C6B-185CFC7D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2028978"/>
              <a:ext cx="669868" cy="66986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7FE2863-A653-BF59-DD98-A98A2523D2F5}"/>
              </a:ext>
            </a:extLst>
          </p:cNvPr>
          <p:cNvGrpSpPr/>
          <p:nvPr/>
        </p:nvGrpSpPr>
        <p:grpSpPr>
          <a:xfrm>
            <a:off x="803276" y="2887132"/>
            <a:ext cx="10700748" cy="1264332"/>
            <a:chOff x="803276" y="2937932"/>
            <a:chExt cx="10700748" cy="126433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FFC3282-4384-BBB4-1BC6-8DF4330707D9}"/>
                </a:ext>
              </a:extLst>
            </p:cNvPr>
            <p:cNvSpPr/>
            <p:nvPr/>
          </p:nvSpPr>
          <p:spPr>
            <a:xfrm>
              <a:off x="803276" y="2937932"/>
              <a:ext cx="10700748" cy="1264332"/>
            </a:xfrm>
            <a:prstGeom prst="rect">
              <a:avLst/>
            </a:prstGeom>
            <a:ln w="19050" cmpd="thickThin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Group 5">
              <a:extLst>
                <a:ext uri="{FF2B5EF4-FFF2-40B4-BE49-F238E27FC236}">
                  <a16:creationId xmlns:a16="http://schemas.microsoft.com/office/drawing/2014/main" id="{34D47656-073F-EDA8-4C99-09D413186995}"/>
                </a:ext>
              </a:extLst>
            </p:cNvPr>
            <p:cNvGrpSpPr/>
            <p:nvPr/>
          </p:nvGrpSpPr>
          <p:grpSpPr>
            <a:xfrm>
              <a:off x="996094" y="3005367"/>
              <a:ext cx="10285317" cy="1156010"/>
              <a:chOff x="996094" y="3121681"/>
              <a:chExt cx="10285317" cy="1156010"/>
            </a:xfrm>
          </p:grpSpPr>
          <p:cxnSp>
            <p:nvCxnSpPr>
              <p:cNvPr id="29" name="Group 33">
                <a:extLst>
                  <a:ext uri="{FF2B5EF4-FFF2-40B4-BE49-F238E27FC236}">
                    <a16:creationId xmlns:a16="http://schemas.microsoft.com/office/drawing/2014/main" id="{8D60B1AB-244F-1387-B882-988ADBF22A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62222" y="3707210"/>
                <a:ext cx="6519189" cy="0"/>
              </a:xfrm>
              <a:prstGeom prst="line">
                <a:avLst/>
              </a:prstGeom>
              <a:ln w="19050">
                <a:solidFill>
                  <a:srgbClr val="3C5CE8"/>
                </a:solidFill>
                <a:prstDash val="sysDot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56">
                <a:extLst>
                  <a:ext uri="{FF2B5EF4-FFF2-40B4-BE49-F238E27FC236}">
                    <a16:creationId xmlns:a16="http://schemas.microsoft.com/office/drawing/2014/main" id="{E24FC50B-14EA-717E-7F13-2C9A628C5F3B}"/>
                  </a:ext>
                </a:extLst>
              </p:cNvPr>
              <p:cNvGrpSpPr/>
              <p:nvPr/>
            </p:nvGrpSpPr>
            <p:grpSpPr>
              <a:xfrm>
                <a:off x="2045656" y="3121681"/>
                <a:ext cx="2738311" cy="1156010"/>
                <a:chOff x="1807970" y="2366428"/>
                <a:chExt cx="2738311" cy="1156010"/>
              </a:xfrm>
            </p:grpSpPr>
            <p:sp>
              <p:nvSpPr>
                <p:cNvPr id="25" name="Group 59">
                  <a:extLst>
                    <a:ext uri="{FF2B5EF4-FFF2-40B4-BE49-F238E27FC236}">
                      <a16:creationId xmlns:a16="http://schemas.microsoft.com/office/drawing/2014/main" id="{0703C42F-539A-6925-2263-891898ED7F20}"/>
                    </a:ext>
                  </a:extLst>
                </p:cNvPr>
                <p:cNvSpPr txBox="1"/>
                <p:nvPr/>
              </p:nvSpPr>
              <p:spPr>
                <a:xfrm>
                  <a:off x="1807970" y="2366428"/>
                  <a:ext cx="1200970" cy="4001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pPr>
                    <a:defRPr/>
                  </a:pPr>
                  <a:r>
                    <a:rPr lang="en-US" altLang="zh-CN" sz="2000" dirty="0" err="1">
                      <a:solidFill>
                        <a:srgbClr val="3C5CE8"/>
                      </a:solidFill>
                      <a:latin typeface="SUIT Medium"/>
                      <a:ea typeface="SUIT Medium"/>
                      <a:cs typeface="함초롬돋움" panose="02030504000101010101" pitchFamily="18" charset="-127"/>
                    </a:rPr>
                    <a:t>알파</a:t>
                  </a:r>
                  <a:r>
                    <a:rPr lang="en-US" altLang="zh-CN" sz="2000" dirty="0">
                      <a:solidFill>
                        <a:srgbClr val="3C5CE8"/>
                      </a:solidFill>
                      <a:latin typeface="SUIT Medium"/>
                      <a:ea typeface="SUIT Medium"/>
                      <a:cs typeface="함초롬돋움" panose="02030504000101010101" pitchFamily="18" charset="-127"/>
                    </a:rPr>
                    <a:t> </a:t>
                  </a:r>
                  <a:r>
                    <a:rPr lang="en-US" altLang="zh-CN" sz="2000" dirty="0" err="1">
                      <a:solidFill>
                        <a:srgbClr val="3C5CE8"/>
                      </a:solidFill>
                      <a:latin typeface="SUIT Medium"/>
                      <a:ea typeface="SUIT Medium"/>
                      <a:cs typeface="함초롬돋움" panose="02030504000101010101" pitchFamily="18" charset="-127"/>
                    </a:rPr>
                    <a:t>발표</a:t>
                  </a:r>
                  <a:r>
                    <a:rPr lang="en-US" altLang="zh-CN" sz="2000" dirty="0">
                      <a:solidFill>
                        <a:srgbClr val="3C5CE8"/>
                      </a:solidFill>
                      <a:latin typeface="SUIT Medium"/>
                      <a:ea typeface="SUIT Medium"/>
                      <a:cs typeface="함초롬돋움" panose="02030504000101010101" pitchFamily="18" charset="-127"/>
                    </a:rPr>
                    <a:t> </a:t>
                  </a:r>
                  <a:endParaRPr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C5CE8"/>
                    </a:solidFill>
                    <a:effectLst/>
                    <a:uLnTx/>
                    <a:uFillTx/>
                    <a:latin typeface="SUIT Medium"/>
                    <a:ea typeface="SUIT Medium"/>
                    <a:cs typeface="함초롬돋움" panose="02030504000101010101" pitchFamily="18" charset="-127"/>
                  </a:endParaRPr>
                </a:p>
              </p:txBody>
            </p:sp>
            <p:sp>
              <p:nvSpPr>
                <p:cNvPr id="27" name="Group 60">
                  <a:extLst>
                    <a:ext uri="{FF2B5EF4-FFF2-40B4-BE49-F238E27FC236}">
                      <a16:creationId xmlns:a16="http://schemas.microsoft.com/office/drawing/2014/main" id="{00A01147-8E21-D146-CAF3-86D08365D3D3}"/>
                    </a:ext>
                  </a:extLst>
                </p:cNvPr>
                <p:cNvSpPr txBox="1"/>
                <p:nvPr/>
              </p:nvSpPr>
              <p:spPr>
                <a:xfrm>
                  <a:off x="1807970" y="2691441"/>
                  <a:ext cx="2738311" cy="83099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/>
                      <a:ea typeface="SUIT Medium"/>
                      <a:cs typeface="함초롬돋움" panose="02030504000101010101" pitchFamily="18" charset="-127"/>
                    </a:rPr>
                    <a:t>추천 정보 다양화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endParaRPr>
                </a:p>
                <a:p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/>
                      <a:ea typeface="SUIT Medium"/>
                      <a:cs typeface="함초롬돋움" panose="02030504000101010101" pitchFamily="18" charset="-127"/>
                    </a:rPr>
                    <a:t>회의편의 기능 추가</a:t>
                  </a:r>
                  <a:endPara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endParaRPr>
                </a:p>
                <a:p>
                  <a:r>
                    <a:rPr lang="en-US" altLang="zh-CN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/>
                      <a:ea typeface="SUIT Medium"/>
                      <a:cs typeface="함초롬돋움" panose="02030504000101010101" pitchFamily="18" charset="-127"/>
                    </a:rPr>
                    <a:t>AWS</a:t>
                  </a:r>
                  <a:r>
                    <a:rPr lang="ko-KR" alt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/>
                      <a:ea typeface="SUIT Medium"/>
                      <a:cs typeface="함초롬돋움" panose="02030504000101010101" pitchFamily="18" charset="-127"/>
                    </a:rPr>
                    <a:t> 서버 이전</a:t>
                  </a:r>
                  <a:endPara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endParaRPr>
                </a:p>
              </p:txBody>
            </p:sp>
          </p:grpSp>
          <p:pic>
            <p:nvPicPr>
              <p:cNvPr id="20" name="Group 57" descr="聊天">
                <a:extLst>
                  <a:ext uri="{FF2B5EF4-FFF2-40B4-BE49-F238E27FC236}">
                    <a16:creationId xmlns:a16="http://schemas.microsoft.com/office/drawing/2014/main" id="{0F7F6760-D2B1-5BD5-CF04-AE3F6387A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96094" y="3363567"/>
                <a:ext cx="669868" cy="669868"/>
              </a:xfrm>
              <a:prstGeom prst="rect">
                <a:avLst/>
              </a:prstGeom>
            </p:spPr>
          </p:pic>
        </p:grpSp>
      </p:grpSp>
      <p:grpSp>
        <p:nvGrpSpPr>
          <p:cNvPr id="63" name="Group 6">
            <a:extLst>
              <a:ext uri="{FF2B5EF4-FFF2-40B4-BE49-F238E27FC236}">
                <a16:creationId xmlns:a16="http://schemas.microsoft.com/office/drawing/2014/main" id="{DA838097-3B7C-201A-E245-4511A40F0D10}"/>
              </a:ext>
            </a:extLst>
          </p:cNvPr>
          <p:cNvGrpSpPr/>
          <p:nvPr/>
        </p:nvGrpSpPr>
        <p:grpSpPr>
          <a:xfrm>
            <a:off x="996094" y="4284842"/>
            <a:ext cx="10285317" cy="1156010"/>
            <a:chOff x="996094" y="4447561"/>
            <a:chExt cx="10285317" cy="1156010"/>
          </a:xfrm>
        </p:grpSpPr>
        <p:grpSp>
          <p:nvGrpSpPr>
            <p:cNvPr id="54" name="Group 35">
              <a:extLst>
                <a:ext uri="{FF2B5EF4-FFF2-40B4-BE49-F238E27FC236}">
                  <a16:creationId xmlns:a16="http://schemas.microsoft.com/office/drawing/2014/main" id="{429479A5-F574-279E-17A0-A5BA4DB8B43D}"/>
                </a:ext>
              </a:extLst>
            </p:cNvPr>
            <p:cNvGrpSpPr/>
            <p:nvPr/>
          </p:nvGrpSpPr>
          <p:grpSpPr>
            <a:xfrm>
              <a:off x="4762222" y="4795798"/>
              <a:ext cx="6519189" cy="514200"/>
              <a:chOff x="4274542" y="1900198"/>
              <a:chExt cx="6519189" cy="514200"/>
            </a:xfrm>
          </p:grpSpPr>
          <p:cxnSp>
            <p:nvCxnSpPr>
              <p:cNvPr id="61" name="Group 36">
                <a:extLst>
                  <a:ext uri="{FF2B5EF4-FFF2-40B4-BE49-F238E27FC236}">
                    <a16:creationId xmlns:a16="http://schemas.microsoft.com/office/drawing/2014/main" id="{5676A4D2-B840-3171-8ED8-B0551C5DC1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4542" y="2128781"/>
                <a:ext cx="6519189" cy="0"/>
              </a:xfrm>
              <a:prstGeom prst="line">
                <a:avLst/>
              </a:prstGeom>
              <a:ln w="19050">
                <a:solidFill>
                  <a:srgbClr val="3C5CE8"/>
                </a:solidFill>
                <a:prstDash val="sysDot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Group 37">
                <a:extLst>
                  <a:ext uri="{FF2B5EF4-FFF2-40B4-BE49-F238E27FC236}">
                    <a16:creationId xmlns:a16="http://schemas.microsoft.com/office/drawing/2014/main" id="{D506B8E0-D6C8-B965-153C-DC465BF5DDD9}"/>
                  </a:ext>
                </a:extLst>
              </p:cNvPr>
              <p:cNvSpPr/>
              <p:nvPr/>
            </p:nvSpPr>
            <p:spPr>
              <a:xfrm>
                <a:off x="10093522" y="1900198"/>
                <a:ext cx="514200" cy="5142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50" b="1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95%</a:t>
                </a:r>
                <a:endParaRPr lang="zh-CN" altLang="en-US" sz="1450" b="1" dirty="0">
                  <a:solidFill>
                    <a:srgbClr val="3C5CE8"/>
                  </a:solidFill>
                  <a:latin typeface="SUIT Medium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55" name="Group 63">
              <a:extLst>
                <a:ext uri="{FF2B5EF4-FFF2-40B4-BE49-F238E27FC236}">
                  <a16:creationId xmlns:a16="http://schemas.microsoft.com/office/drawing/2014/main" id="{16AD5C67-D74F-FE90-38D0-465A527A7214}"/>
                </a:ext>
              </a:extLst>
            </p:cNvPr>
            <p:cNvGrpSpPr/>
            <p:nvPr/>
          </p:nvGrpSpPr>
          <p:grpSpPr>
            <a:xfrm>
              <a:off x="2045656" y="4447561"/>
              <a:ext cx="2738311" cy="1156010"/>
              <a:chOff x="1807970" y="2366428"/>
              <a:chExt cx="2738311" cy="1156010"/>
            </a:xfrm>
          </p:grpSpPr>
          <p:sp>
            <p:nvSpPr>
              <p:cNvPr id="57" name="Group 66">
                <a:extLst>
                  <a:ext uri="{FF2B5EF4-FFF2-40B4-BE49-F238E27FC236}">
                    <a16:creationId xmlns:a16="http://schemas.microsoft.com/office/drawing/2014/main" id="{B7F3CDC5-9010-FDF6-E819-76DCD46AEB0B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14165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베타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0" name="Group 68">
                <a:extLst>
                  <a:ext uri="{FF2B5EF4-FFF2-40B4-BE49-F238E27FC236}">
                    <a16:creationId xmlns:a16="http://schemas.microsoft.com/office/drawing/2014/main" id="{801ED357-F047-8CD0-35BC-38D8E27C30F8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판서 기능 추가</a:t>
                </a:r>
                <a:endParaRPr lang="en-US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캐릭터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&amp; 맵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다양화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FaceID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</p:grpSp>
        <p:pic>
          <p:nvPicPr>
            <p:cNvPr id="56" name="Group 65" descr="聊天">
              <a:extLst>
                <a:ext uri="{FF2B5EF4-FFF2-40B4-BE49-F238E27FC236}">
                  <a16:creationId xmlns:a16="http://schemas.microsoft.com/office/drawing/2014/main" id="{3C437F28-685B-FB2F-8701-E05BE693C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4654611"/>
              <a:ext cx="669868" cy="669868"/>
            </a:xfrm>
            <a:prstGeom prst="rect">
              <a:avLst/>
            </a:prstGeom>
          </p:spPr>
        </p:pic>
      </p:grpSp>
      <p:grpSp>
        <p:nvGrpSpPr>
          <p:cNvPr id="73" name="Group 5">
            <a:extLst>
              <a:ext uri="{FF2B5EF4-FFF2-40B4-BE49-F238E27FC236}">
                <a16:creationId xmlns:a16="http://schemas.microsoft.com/office/drawing/2014/main" id="{E89BB819-80FC-F94F-7B17-C7DF80AFCE11}"/>
              </a:ext>
            </a:extLst>
          </p:cNvPr>
          <p:cNvGrpSpPr/>
          <p:nvPr/>
        </p:nvGrpSpPr>
        <p:grpSpPr>
          <a:xfrm>
            <a:off x="998240" y="5570814"/>
            <a:ext cx="10310717" cy="909788"/>
            <a:chOff x="996094" y="3121681"/>
            <a:chExt cx="10310717" cy="909788"/>
          </a:xfrm>
        </p:grpSpPr>
        <p:grpSp>
          <p:nvGrpSpPr>
            <p:cNvPr id="66" name="Group 32">
              <a:extLst>
                <a:ext uri="{FF2B5EF4-FFF2-40B4-BE49-F238E27FC236}">
                  <a16:creationId xmlns:a16="http://schemas.microsoft.com/office/drawing/2014/main" id="{CAE2237B-D6FE-1777-87F4-56AE6BF2652F}"/>
                </a:ext>
              </a:extLst>
            </p:cNvPr>
            <p:cNvGrpSpPr/>
            <p:nvPr/>
          </p:nvGrpSpPr>
          <p:grpSpPr>
            <a:xfrm>
              <a:off x="4762222" y="3319475"/>
              <a:ext cx="6544589" cy="514200"/>
              <a:chOff x="4274542" y="1749755"/>
              <a:chExt cx="6544589" cy="514200"/>
            </a:xfrm>
          </p:grpSpPr>
          <p:cxnSp>
            <p:nvCxnSpPr>
              <p:cNvPr id="71" name="Group 33">
                <a:extLst>
                  <a:ext uri="{FF2B5EF4-FFF2-40B4-BE49-F238E27FC236}">
                    <a16:creationId xmlns:a16="http://schemas.microsoft.com/office/drawing/2014/main" id="{7A8413B5-AF06-267D-F331-54DDC5E15B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4542" y="2006855"/>
                <a:ext cx="6519189" cy="0"/>
              </a:xfrm>
              <a:prstGeom prst="line">
                <a:avLst/>
              </a:prstGeom>
              <a:ln w="19050">
                <a:solidFill>
                  <a:srgbClr val="3C5CE8"/>
                </a:solidFill>
                <a:prstDash val="sysDot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Group 34">
                <a:extLst>
                  <a:ext uri="{FF2B5EF4-FFF2-40B4-BE49-F238E27FC236}">
                    <a16:creationId xmlns:a16="http://schemas.microsoft.com/office/drawing/2014/main" id="{75F592CC-F490-A232-C305-9F28CC8B371D}"/>
                  </a:ext>
                </a:extLst>
              </p:cNvPr>
              <p:cNvSpPr/>
              <p:nvPr/>
            </p:nvSpPr>
            <p:spPr>
              <a:xfrm>
                <a:off x="10304931" y="1749755"/>
                <a:ext cx="514200" cy="514200"/>
              </a:xfrm>
              <a:prstGeom prst="rect">
                <a:avLst/>
              </a:prstGeom>
              <a:solidFill>
                <a:srgbClr val="3C5CE8"/>
              </a:solidFill>
              <a:ln w="1905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50" b="1" dirty="0">
                    <a:solidFill>
                      <a:schemeClr val="bg1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100%</a:t>
                </a:r>
                <a:endParaRPr lang="zh-CN" altLang="en-US" sz="1450" b="1">
                  <a:solidFill>
                    <a:schemeClr val="bg1"/>
                  </a:solidFill>
                  <a:latin typeface="SUIT Medium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67" name="Group 56">
              <a:extLst>
                <a:ext uri="{FF2B5EF4-FFF2-40B4-BE49-F238E27FC236}">
                  <a16:creationId xmlns:a16="http://schemas.microsoft.com/office/drawing/2014/main" id="{A6B51923-2BEF-3D54-2387-9E75B8201121}"/>
                </a:ext>
              </a:extLst>
            </p:cNvPr>
            <p:cNvGrpSpPr/>
            <p:nvPr/>
          </p:nvGrpSpPr>
          <p:grpSpPr>
            <a:xfrm>
              <a:off x="2045656" y="3121681"/>
              <a:ext cx="2738311" cy="909788"/>
              <a:chOff x="1807970" y="2366428"/>
              <a:chExt cx="2738311" cy="909788"/>
            </a:xfrm>
          </p:grpSpPr>
          <p:sp>
            <p:nvSpPr>
              <p:cNvPr id="69" name="Group 59">
                <a:extLst>
                  <a:ext uri="{FF2B5EF4-FFF2-40B4-BE49-F238E27FC236}">
                    <a16:creationId xmlns:a16="http://schemas.microsoft.com/office/drawing/2014/main" id="{80029BED-DD97-81B0-4F38-628FBFC76C51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14165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최종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0" name="Group 60">
                <a:extLst>
                  <a:ext uri="{FF2B5EF4-FFF2-40B4-BE49-F238E27FC236}">
                    <a16:creationId xmlns:a16="http://schemas.microsoft.com/office/drawing/2014/main" id="{EBEB3CEF-984C-2FAA-038D-47CE7868AF6B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584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프로젝트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완성</a:t>
                </a:r>
              </a:p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비지니스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모델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수립</a:t>
                </a:r>
              </a:p>
            </p:txBody>
          </p:sp>
        </p:grpSp>
        <p:pic>
          <p:nvPicPr>
            <p:cNvPr id="68" name="Group 57" descr="聊天">
              <a:extLst>
                <a:ext uri="{FF2B5EF4-FFF2-40B4-BE49-F238E27FC236}">
                  <a16:creationId xmlns:a16="http://schemas.microsoft.com/office/drawing/2014/main" id="{47BAA2FE-331B-7D16-F040-70B848E63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3267768"/>
              <a:ext cx="669868" cy="669868"/>
            </a:xfrm>
            <a:prstGeom prst="rect">
              <a:avLst/>
            </a:prstGeom>
          </p:spPr>
        </p:pic>
      </p:grpSp>
      <p:sp>
        <p:nvSpPr>
          <p:cNvPr id="82" name="Group 9">
            <a:extLst>
              <a:ext uri="{FF2B5EF4-FFF2-40B4-BE49-F238E27FC236}">
                <a16:creationId xmlns:a16="http://schemas.microsoft.com/office/drawing/2014/main" id="{A1DCB651-6A83-138D-8DE4-F1D1F6B54D79}"/>
              </a:ext>
            </a:extLst>
          </p:cNvPr>
          <p:cNvSpPr/>
          <p:nvPr/>
        </p:nvSpPr>
        <p:spPr>
          <a:xfrm>
            <a:off x="9316123" y="3288070"/>
            <a:ext cx="514200" cy="514200"/>
          </a:xfrm>
          <a:prstGeom prst="rect">
            <a:avLst/>
          </a:prstGeom>
          <a:solidFill>
            <a:schemeClr val="bg1"/>
          </a:solidFill>
          <a:ln w="19050">
            <a:solidFill>
              <a:srgbClr val="3C5CE8"/>
            </a:solidFill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50" b="1" dirty="0">
                <a:solidFill>
                  <a:srgbClr val="3C5CE8"/>
                </a:solidFill>
                <a:latin typeface="SUIT Medium"/>
                <a:ea typeface="SUIT Medium"/>
              </a:rPr>
              <a:t>75%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24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>
            <a:off x="5124350" y="695260"/>
            <a:ext cx="270559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함초롬돋움" panose="02030504000101010101" pitchFamily="18" charset="-127"/>
                <a:sym typeface="Arial" pitchFamily="2" charset="-122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7A7F8DF6-C6D2-4ABE-8A8D-21B038C32033}"/>
              </a:ext>
            </a:extLst>
          </p:cNvPr>
          <p:cNvSpPr/>
          <p:nvPr/>
        </p:nvSpPr>
        <p:spPr>
          <a:xfrm>
            <a:off x="7554086" y="1840944"/>
            <a:ext cx="340618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01.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시연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46" name="Group 45">
            <a:extLst>
              <a:ext uri="{FF2B5EF4-FFF2-40B4-BE49-F238E27FC236}">
                <a16:creationId xmlns:a16="http://schemas.microsoft.com/office/drawing/2014/main" id="{B4DE8558-2FD2-4174-BDCC-2E2844451419}"/>
              </a:ext>
            </a:extLst>
          </p:cNvPr>
          <p:cNvSpPr/>
          <p:nvPr/>
        </p:nvSpPr>
        <p:spPr>
          <a:xfrm>
            <a:off x="7178148" y="2903262"/>
            <a:ext cx="340618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02.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기술 소개</a:t>
            </a: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 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56" name="Group 55">
            <a:extLst>
              <a:ext uri="{FF2B5EF4-FFF2-40B4-BE49-F238E27FC236}">
                <a16:creationId xmlns:a16="http://schemas.microsoft.com/office/drawing/2014/main" id="{E8BE3DA4-152E-49A2-9B23-80CAFAAD2691}"/>
              </a:ext>
            </a:extLst>
          </p:cNvPr>
          <p:cNvSpPr/>
          <p:nvPr/>
        </p:nvSpPr>
        <p:spPr>
          <a:xfrm>
            <a:off x="5977865" y="5017272"/>
            <a:ext cx="370415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04.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베타 계획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51" name="Group 50">
            <a:extLst>
              <a:ext uri="{FF2B5EF4-FFF2-40B4-BE49-F238E27FC236}">
                <a16:creationId xmlns:a16="http://schemas.microsoft.com/office/drawing/2014/main" id="{BC2DD16E-BA30-4C2A-BDB8-4EBF8EC556DD}"/>
              </a:ext>
            </a:extLst>
          </p:cNvPr>
          <p:cNvSpPr/>
          <p:nvPr/>
        </p:nvSpPr>
        <p:spPr>
          <a:xfrm>
            <a:off x="6726188" y="3965580"/>
            <a:ext cx="370415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03.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개발 플로우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7B9A82-F210-46AF-B322-6EF207DFBA98}"/>
              </a:ext>
            </a:extLst>
          </p:cNvPr>
          <p:cNvGrpSpPr/>
          <p:nvPr/>
        </p:nvGrpSpPr>
        <p:grpSpPr>
          <a:xfrm>
            <a:off x="-4284668" y="-3155353"/>
            <a:ext cx="8202554" cy="8202554"/>
            <a:chOff x="-4284668" y="-3155353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 flipH="1">
              <a:off x="-4284668" y="-3155353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1305017" flipH="1">
              <a:off x="-2523111" y="-1689159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 flipH="1">
              <a:off x="-3524219" y="-2394904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>
              <a:off x="942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>
              <a:off x="10949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>
              <a:off x="12473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>
              <a:off x="13997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>
              <a:off x="15521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>
              <a:off x="1704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>
              <a:off x="942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>
              <a:off x="10949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>
              <a:off x="12473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>
              <a:off x="13997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>
              <a:off x="15521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>
              <a:off x="1704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>
              <a:off x="942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>
              <a:off x="10949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>
              <a:off x="12473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>
              <a:off x="13997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>
              <a:off x="15521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>
              <a:off x="1704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>
              <a:off x="942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>
              <a:off x="10949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>
              <a:off x="12473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>
              <a:off x="13997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>
              <a:off x="15521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>
              <a:off x="1704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D02AB-1D58-BE4E-E3E7-CEBBCB02AF5A}"/>
              </a:ext>
            </a:extLst>
          </p:cNvPr>
          <p:cNvSpPr txBox="1"/>
          <p:nvPr/>
        </p:nvSpPr>
        <p:spPr>
          <a:xfrm>
            <a:off x="3286217" y="1997839"/>
            <a:ext cx="6124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0" dirty="0">
                <a:solidFill>
                  <a:schemeClr val="accent1"/>
                </a:solidFill>
                <a:latin typeface="SUIT Medium" pitchFamily="2" charset="-127"/>
                <a:ea typeface="SUIT Medium" pitchFamily="2" charset="-127"/>
              </a:rPr>
              <a:t>Q&amp;A</a:t>
            </a:r>
            <a:endParaRPr lang="ko-KR" altLang="en-US" sz="18000" dirty="0">
              <a:solidFill>
                <a:schemeClr val="accent1"/>
              </a:solidFill>
              <a:latin typeface="SUIT Medium" pitchFamily="2" charset="-127"/>
              <a:ea typeface="SUI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8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254421" y="4134576"/>
            <a:ext cx="2012561" cy="479598"/>
            <a:chOff x="1420136" y="3799843"/>
            <a:chExt cx="2012561" cy="479598"/>
          </a:xfrm>
        </p:grpSpPr>
        <p:sp>
          <p:nvSpPr>
            <p:cNvPr id="12" name="Group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54975"/>
              <a:ext cx="20125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By 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Zzang</a:t>
              </a:r>
              <a:r>
                <a:rPr lang="en-US" altLang="zh-CN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lang="en-US" altLang="zh-CN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ang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sp>
        <p:nvSpPr>
          <p:cNvPr id="9" name="Group 8">
            <a:extLst>
              <a:ext uri="{FF2B5EF4-FFF2-40B4-BE49-F238E27FC236}">
                <a16:creationId xmlns:a16="http://schemas.microsoft.com/office/drawing/2014/main" id="{9B8AF3EC-DA43-4291-AC9C-EA23C7F75E7B}"/>
              </a:ext>
            </a:extLst>
          </p:cNvPr>
          <p:cNvSpPr txBox="1"/>
          <p:nvPr/>
        </p:nvSpPr>
        <p:spPr>
          <a:xfrm flipH="1">
            <a:off x="1157599" y="2308325"/>
            <a:ext cx="672775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50" b="1" u="none" strike="noStrike" kern="1200" cap="none" spc="-15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THANK YOU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5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FOR WATCHING</a:t>
            </a:r>
            <a:endParaRPr kumimoji="0" lang="zh-CN" altLang="en-US" sz="4850" b="1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4835C-C496-4AA7-BDF2-A87D8F3D71C5}"/>
              </a:ext>
            </a:extLst>
          </p:cNvPr>
          <p:cNvGrpSpPr/>
          <p:nvPr/>
        </p:nvGrpSpPr>
        <p:grpSpPr>
          <a:xfrm>
            <a:off x="-2027284" y="-1994691"/>
            <a:ext cx="21110543" cy="10847382"/>
            <a:chOff x="-2027284" y="-1994691"/>
            <a:chExt cx="21110543" cy="10847382"/>
          </a:xfrm>
        </p:grpSpPr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3CB58E50-1A97-4D55-90F9-05C3D66D1DE8}"/>
                </a:ext>
              </a:extLst>
            </p:cNvPr>
            <p:cNvSpPr/>
            <p:nvPr/>
          </p:nvSpPr>
          <p:spPr>
            <a:xfrm>
              <a:off x="-2027284" y="4919134"/>
              <a:ext cx="3200173" cy="3200171"/>
            </a:xfrm>
            <a:prstGeom prst="ellipse">
              <a:avLst/>
            </a:prstGeom>
            <a:noFill/>
            <a:ln w="889000">
              <a:solidFill>
                <a:srgbClr val="4060E8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3B4BD4-CEC4-47E8-AEC9-D9D12F90D8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Group 7">
                <a:extLst>
                  <a:ext uri="{FF2B5EF4-FFF2-40B4-BE49-F238E27FC236}">
                    <a16:creationId xmlns:a16="http://schemas.microsoft.com/office/drawing/2014/main" id="{3BB38D68-91CA-46C9-95D9-EF37E5062B0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Group 13">
                <a:extLst>
                  <a:ext uri="{FF2B5EF4-FFF2-40B4-BE49-F238E27FC236}">
                    <a16:creationId xmlns:a16="http://schemas.microsoft.com/office/drawing/2014/main" id="{668BEC7E-28A1-4AB3-A55E-9EA8071D7454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" name="Group 4">
                <a:extLst>
                  <a:ext uri="{FF2B5EF4-FFF2-40B4-BE49-F238E27FC236}">
                    <a16:creationId xmlns:a16="http://schemas.microsoft.com/office/drawing/2014/main" id="{02FAC646-DF27-46AF-9958-174994DDFABC}"/>
                  </a:ext>
                </a:extLst>
              </p:cNvPr>
              <p:cNvSpPr/>
              <p:nvPr/>
            </p:nvSpPr>
            <p:spPr>
              <a:xfrm>
                <a:off x="9409953" y="-820615"/>
                <a:ext cx="8499230" cy="8499230"/>
              </a:xfrm>
              <a:prstGeom prst="ellipse">
                <a:avLst/>
              </a:prstGeom>
              <a:pattFill prst="lgGrid">
                <a:fgClr>
                  <a:srgbClr val="4060E8"/>
                </a:fgClr>
                <a:bgClr>
                  <a:srgbClr val="3C5CE8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" name="Group 18">
                <a:extLst>
                  <a:ext uri="{FF2B5EF4-FFF2-40B4-BE49-F238E27FC236}">
                    <a16:creationId xmlns:a16="http://schemas.microsoft.com/office/drawing/2014/main" id="{9230B287-0D43-4833-B6DF-8BD00935A3AE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0" name="Group 19">
                <a:extLst>
                  <a:ext uri="{FF2B5EF4-FFF2-40B4-BE49-F238E27FC236}">
                    <a16:creationId xmlns:a16="http://schemas.microsoft.com/office/drawing/2014/main" id="{053124D9-8DE0-4A5F-8FAC-618E7778F24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1" name="Group 20">
                <a:extLst>
                  <a:ext uri="{FF2B5EF4-FFF2-40B4-BE49-F238E27FC236}">
                    <a16:creationId xmlns:a16="http://schemas.microsoft.com/office/drawing/2014/main" id="{618817FD-C99D-49C9-86E0-A752DB30DC6E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2" name="Group 21">
                <a:extLst>
                  <a:ext uri="{FF2B5EF4-FFF2-40B4-BE49-F238E27FC236}">
                    <a16:creationId xmlns:a16="http://schemas.microsoft.com/office/drawing/2014/main" id="{7405C1C4-97F7-4815-8167-598A99F4543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3" name="Group 22">
                <a:extLst>
                  <a:ext uri="{FF2B5EF4-FFF2-40B4-BE49-F238E27FC236}">
                    <a16:creationId xmlns:a16="http://schemas.microsoft.com/office/drawing/2014/main" id="{6DFC1D1D-018B-41D8-B370-ADBBA7628AF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4" name="Group 23">
                <a:extLst>
                  <a:ext uri="{FF2B5EF4-FFF2-40B4-BE49-F238E27FC236}">
                    <a16:creationId xmlns:a16="http://schemas.microsoft.com/office/drawing/2014/main" id="{66D54278-7269-4BE2-BDD0-DB218610237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5" name="Group 24">
                <a:extLst>
                  <a:ext uri="{FF2B5EF4-FFF2-40B4-BE49-F238E27FC236}">
                    <a16:creationId xmlns:a16="http://schemas.microsoft.com/office/drawing/2014/main" id="{7488F695-A025-4DCE-ADAB-50C19D88BB0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6" name="Group 25">
                <a:extLst>
                  <a:ext uri="{FF2B5EF4-FFF2-40B4-BE49-F238E27FC236}">
                    <a16:creationId xmlns:a16="http://schemas.microsoft.com/office/drawing/2014/main" id="{12104006-60AE-4B0C-93D1-18B37B64FC92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7" name="Group 26">
                <a:extLst>
                  <a:ext uri="{FF2B5EF4-FFF2-40B4-BE49-F238E27FC236}">
                    <a16:creationId xmlns:a16="http://schemas.microsoft.com/office/drawing/2014/main" id="{497634F2-346D-426C-BA54-484D360E7A7F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8" name="Group 27">
                <a:extLst>
                  <a:ext uri="{FF2B5EF4-FFF2-40B4-BE49-F238E27FC236}">
                    <a16:creationId xmlns:a16="http://schemas.microsoft.com/office/drawing/2014/main" id="{4A3B3C0E-54B6-482F-8027-9807E8CD8822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9" name="Group 28">
                <a:extLst>
                  <a:ext uri="{FF2B5EF4-FFF2-40B4-BE49-F238E27FC236}">
                    <a16:creationId xmlns:a16="http://schemas.microsoft.com/office/drawing/2014/main" id="{73766EE7-2515-4983-BC78-65E8640FDAA0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0" name="Group 29">
                <a:extLst>
                  <a:ext uri="{FF2B5EF4-FFF2-40B4-BE49-F238E27FC236}">
                    <a16:creationId xmlns:a16="http://schemas.microsoft.com/office/drawing/2014/main" id="{6EE1BEE3-D9D1-4997-8971-64F6050C28B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1" name="Group 30">
                <a:extLst>
                  <a:ext uri="{FF2B5EF4-FFF2-40B4-BE49-F238E27FC236}">
                    <a16:creationId xmlns:a16="http://schemas.microsoft.com/office/drawing/2014/main" id="{99415E64-B3C1-44B5-B489-0EE69B5A7E0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2" name="Group 31">
                <a:extLst>
                  <a:ext uri="{FF2B5EF4-FFF2-40B4-BE49-F238E27FC236}">
                    <a16:creationId xmlns:a16="http://schemas.microsoft.com/office/drawing/2014/main" id="{E041B330-8B6B-428E-9C60-766CB23A99AF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3" name="Group 32">
                <a:extLst>
                  <a:ext uri="{FF2B5EF4-FFF2-40B4-BE49-F238E27FC236}">
                    <a16:creationId xmlns:a16="http://schemas.microsoft.com/office/drawing/2014/main" id="{D3910716-1DE5-45F5-BCAF-F90B039C7410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4" name="Group 33">
                <a:extLst>
                  <a:ext uri="{FF2B5EF4-FFF2-40B4-BE49-F238E27FC236}">
                    <a16:creationId xmlns:a16="http://schemas.microsoft.com/office/drawing/2014/main" id="{5CE89BA0-D97D-4515-B12C-603AC6FDC02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5" name="Group 34">
                <a:extLst>
                  <a:ext uri="{FF2B5EF4-FFF2-40B4-BE49-F238E27FC236}">
                    <a16:creationId xmlns:a16="http://schemas.microsoft.com/office/drawing/2014/main" id="{010D9368-6C46-415A-AF15-CCD93EC46BE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6" name="Group 35">
                <a:extLst>
                  <a:ext uri="{FF2B5EF4-FFF2-40B4-BE49-F238E27FC236}">
                    <a16:creationId xmlns:a16="http://schemas.microsoft.com/office/drawing/2014/main" id="{71D668CB-C706-43DB-BD31-BB1624A9750B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7" name="Group 36">
                <a:extLst>
                  <a:ext uri="{FF2B5EF4-FFF2-40B4-BE49-F238E27FC236}">
                    <a16:creationId xmlns:a16="http://schemas.microsoft.com/office/drawing/2014/main" id="{0523BEFF-E2CE-478F-82BD-CB2574C15642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8" name="Group 37">
                <a:extLst>
                  <a:ext uri="{FF2B5EF4-FFF2-40B4-BE49-F238E27FC236}">
                    <a16:creationId xmlns:a16="http://schemas.microsoft.com/office/drawing/2014/main" id="{4226221F-BEE8-4621-A28E-4A811B1F7BB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9" name="Group 38">
                <a:extLst>
                  <a:ext uri="{FF2B5EF4-FFF2-40B4-BE49-F238E27FC236}">
                    <a16:creationId xmlns:a16="http://schemas.microsoft.com/office/drawing/2014/main" id="{9813D058-83A0-4C0E-B16A-6BF9626F0087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0" name="Group 39">
                <a:extLst>
                  <a:ext uri="{FF2B5EF4-FFF2-40B4-BE49-F238E27FC236}">
                    <a16:creationId xmlns:a16="http://schemas.microsoft.com/office/drawing/2014/main" id="{14AFB2DF-6243-4D6E-B8C2-8DF113C7DA11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1" name="Group 40">
                <a:extLst>
                  <a:ext uri="{FF2B5EF4-FFF2-40B4-BE49-F238E27FC236}">
                    <a16:creationId xmlns:a16="http://schemas.microsoft.com/office/drawing/2014/main" id="{57AEC3D0-CDAA-4B31-9B34-7E310259BDB0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2" name="Group 41">
                <a:extLst>
                  <a:ext uri="{FF2B5EF4-FFF2-40B4-BE49-F238E27FC236}">
                    <a16:creationId xmlns:a16="http://schemas.microsoft.com/office/drawing/2014/main" id="{68587B97-2630-4A83-9806-80EA86055767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pic>
        <p:nvPicPr>
          <p:cNvPr id="2610" name="Group 2609" descr="Group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0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">
            <a:extLst>
              <a:ext uri="{FF2B5EF4-FFF2-40B4-BE49-F238E27FC236}">
                <a16:creationId xmlns:a16="http://schemas.microsoft.com/office/drawing/2014/main" id="{A5FFF859-21DB-236F-4C2B-FB3E8EF604CA}"/>
              </a:ext>
            </a:extLst>
          </p:cNvPr>
          <p:cNvGrpSpPr/>
          <p:nvPr/>
        </p:nvGrpSpPr>
        <p:grpSpPr>
          <a:xfrm>
            <a:off x="1566433" y="1626881"/>
            <a:ext cx="2521282" cy="2859470"/>
            <a:chOff x="1219200" y="2032614"/>
            <a:chExt cx="2146055" cy="2433913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AABEF551-DF50-E3D7-ECE6-D3DA3F37E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9" name="Group 75">
              <a:extLst>
                <a:ext uri="{FF2B5EF4-FFF2-40B4-BE49-F238E27FC236}">
                  <a16:creationId xmlns:a16="http://schemas.microsoft.com/office/drawing/2014/main" id="{14926EFC-C38E-B3F1-F1C5-C9AFE46BA09A}"/>
                </a:ext>
              </a:extLst>
            </p:cNvPr>
            <p:cNvSpPr txBox="1"/>
            <p:nvPr/>
          </p:nvSpPr>
          <p:spPr>
            <a:xfrm>
              <a:off x="1494230" y="2593049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F3F3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아이디어 고갈</a:t>
              </a:r>
              <a:endParaRPr lang="ko-KR" altLang="en-US" sz="240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grpSp>
        <p:nvGrpSpPr>
          <p:cNvPr id="240" name="Group 3">
            <a:extLst>
              <a:ext uri="{FF2B5EF4-FFF2-40B4-BE49-F238E27FC236}">
                <a16:creationId xmlns:a16="http://schemas.microsoft.com/office/drawing/2014/main" id="{6A1B63C9-A1E3-C3DF-8649-4C14F4FCDD82}"/>
              </a:ext>
            </a:extLst>
          </p:cNvPr>
          <p:cNvGrpSpPr/>
          <p:nvPr/>
        </p:nvGrpSpPr>
        <p:grpSpPr>
          <a:xfrm>
            <a:off x="4826394" y="1604818"/>
            <a:ext cx="2521282" cy="2859470"/>
            <a:chOff x="1219200" y="2032614"/>
            <a:chExt cx="2146055" cy="2433913"/>
          </a:xfrm>
        </p:grpSpPr>
        <p:sp>
          <p:nvSpPr>
            <p:cNvPr id="241" name="Freeform 5">
              <a:extLst>
                <a:ext uri="{FF2B5EF4-FFF2-40B4-BE49-F238E27FC236}">
                  <a16:creationId xmlns:a16="http://schemas.microsoft.com/office/drawing/2014/main" id="{DF3BB981-986C-096E-1562-CCCF25A92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3" name="Group 75">
              <a:extLst>
                <a:ext uri="{FF2B5EF4-FFF2-40B4-BE49-F238E27FC236}">
                  <a16:creationId xmlns:a16="http://schemas.microsoft.com/office/drawing/2014/main" id="{63D87019-974F-5B57-858D-955557738079}"/>
                </a:ext>
              </a:extLst>
            </p:cNvPr>
            <p:cNvSpPr txBox="1"/>
            <p:nvPr/>
          </p:nvSpPr>
          <p:spPr>
            <a:xfrm>
              <a:off x="1494230" y="2593049"/>
              <a:ext cx="1592572" cy="392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F3F3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반복되는 회의</a:t>
              </a:r>
              <a:endParaRPr lang="ko-KR" altLang="en-US" sz="240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grpSp>
        <p:nvGrpSpPr>
          <p:cNvPr id="246" name="Group 3">
            <a:extLst>
              <a:ext uri="{FF2B5EF4-FFF2-40B4-BE49-F238E27FC236}">
                <a16:creationId xmlns:a16="http://schemas.microsoft.com/office/drawing/2014/main" id="{91A7A5DE-BD64-55D6-3BBE-49ECB6734DAE}"/>
              </a:ext>
            </a:extLst>
          </p:cNvPr>
          <p:cNvGrpSpPr/>
          <p:nvPr/>
        </p:nvGrpSpPr>
        <p:grpSpPr>
          <a:xfrm>
            <a:off x="8086355" y="1604818"/>
            <a:ext cx="2521281" cy="2859470"/>
            <a:chOff x="1219201" y="2032614"/>
            <a:chExt cx="2146055" cy="2433913"/>
          </a:xfrm>
        </p:grpSpPr>
        <p:sp>
          <p:nvSpPr>
            <p:cNvPr id="247" name="Freeform 5">
              <a:extLst>
                <a:ext uri="{FF2B5EF4-FFF2-40B4-BE49-F238E27FC236}">
                  <a16:creationId xmlns:a16="http://schemas.microsoft.com/office/drawing/2014/main" id="{F7D6F5FB-5F1F-3298-FB41-FC4288E8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1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9" name="Group 75">
              <a:extLst>
                <a:ext uri="{FF2B5EF4-FFF2-40B4-BE49-F238E27FC236}">
                  <a16:creationId xmlns:a16="http://schemas.microsoft.com/office/drawing/2014/main" id="{F45D5355-A12D-BA91-D972-EBBC321F67C8}"/>
                </a:ext>
              </a:extLst>
            </p:cNvPr>
            <p:cNvSpPr txBox="1"/>
            <p:nvPr/>
          </p:nvSpPr>
          <p:spPr>
            <a:xfrm>
              <a:off x="1610554" y="2593047"/>
              <a:ext cx="1363347" cy="392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F3F3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회의록 작성</a:t>
              </a:r>
            </a:p>
          </p:txBody>
        </p:sp>
      </p:grpSp>
      <p:pic>
        <p:nvPicPr>
          <p:cNvPr id="268" name="그림 267" descr="텍스트이(가) 표시된 사진&#10;&#10;자동 생성된 설명">
            <a:extLst>
              <a:ext uri="{FF2B5EF4-FFF2-40B4-BE49-F238E27FC236}">
                <a16:creationId xmlns:a16="http://schemas.microsoft.com/office/drawing/2014/main" id="{966DACA3-F0C8-2485-C2D8-AF53849B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33" y="2821793"/>
            <a:ext cx="1088907" cy="1088907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FC72BDBA-E22F-9191-ABC6-51FEE8660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96" y="2783742"/>
            <a:ext cx="1165008" cy="1165008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DE9B0E72-613A-805D-14A7-E9A1582B1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27" y="2680993"/>
            <a:ext cx="1370505" cy="1370505"/>
          </a:xfrm>
          <a:prstGeom prst="rect">
            <a:avLst/>
          </a:prstGeom>
        </p:spPr>
      </p:pic>
      <p:grpSp>
        <p:nvGrpSpPr>
          <p:cNvPr id="273" name="Google Shape;172;p4">
            <a:extLst>
              <a:ext uri="{FF2B5EF4-FFF2-40B4-BE49-F238E27FC236}">
                <a16:creationId xmlns:a16="http://schemas.microsoft.com/office/drawing/2014/main" id="{C577B3CB-31EE-377A-9EEB-20E251648B2A}"/>
              </a:ext>
            </a:extLst>
          </p:cNvPr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274" name="Google Shape;173;p4">
              <a:extLst>
                <a:ext uri="{FF2B5EF4-FFF2-40B4-BE49-F238E27FC236}">
                  <a16:creationId xmlns:a16="http://schemas.microsoft.com/office/drawing/2014/main" id="{0F95E703-10A3-2170-D482-A0A7FBDA5DE5}"/>
                </a:ext>
              </a:extLst>
            </p:cNvPr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275" name="Google Shape;174;p4">
              <a:extLst>
                <a:ext uri="{FF2B5EF4-FFF2-40B4-BE49-F238E27FC236}">
                  <a16:creationId xmlns:a16="http://schemas.microsoft.com/office/drawing/2014/main" id="{D2C67C4A-02E6-E81B-6F58-37F390545309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개발 의도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EA9CD3CB-1054-E0AB-97CD-B44FC113FF42}"/>
              </a:ext>
            </a:extLst>
          </p:cNvPr>
          <p:cNvSpPr txBox="1"/>
          <p:nvPr/>
        </p:nvSpPr>
        <p:spPr>
          <a:xfrm>
            <a:off x="2889946" y="5368600"/>
            <a:ext cx="64187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i="0" u="none" strike="noStrike" cap="none" dirty="0">
                <a:solidFill>
                  <a:srgbClr val="3C5CE8"/>
                </a:solidFill>
                <a:latin typeface="SUIT ExtraBold" pitchFamily="2" charset="-127"/>
                <a:ea typeface="SUIT ExtraBold" pitchFamily="2" charset="-127"/>
                <a:cs typeface="Arial"/>
                <a:sym typeface="Arial"/>
              </a:rPr>
              <a:t>Smart Storming</a:t>
            </a:r>
          </a:p>
        </p:txBody>
      </p:sp>
      <p:sp>
        <p:nvSpPr>
          <p:cNvPr id="278" name="Left-Right Arrow 7">
            <a:extLst>
              <a:ext uri="{FF2B5EF4-FFF2-40B4-BE49-F238E27FC236}">
                <a16:creationId xmlns:a16="http://schemas.microsoft.com/office/drawing/2014/main" id="{1B1F3B42-ABEB-D6F5-1110-B037B827B808}"/>
              </a:ext>
            </a:extLst>
          </p:cNvPr>
          <p:cNvSpPr/>
          <p:nvPr/>
        </p:nvSpPr>
        <p:spPr>
          <a:xfrm rot="5400000">
            <a:off x="5829217" y="4818939"/>
            <a:ext cx="533565" cy="324407"/>
          </a:xfrm>
          <a:prstGeom prst="leftRightArrow">
            <a:avLst>
              <a:gd name="adj1" fmla="val 37655"/>
              <a:gd name="adj2" fmla="val 47346"/>
            </a:avLst>
          </a:prstGeom>
          <a:solidFill>
            <a:srgbClr val="3C5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60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  <p:bldP spid="2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ED5D7E3D-1CE9-D515-2133-CAC58CE3CAD1}"/>
              </a:ext>
            </a:extLst>
          </p:cNvPr>
          <p:cNvGrpSpPr/>
          <p:nvPr/>
        </p:nvGrpSpPr>
        <p:grpSpPr>
          <a:xfrm flipH="1">
            <a:off x="667718" y="3012397"/>
            <a:ext cx="5200239" cy="833206"/>
            <a:chOff x="6411993" y="1684020"/>
            <a:chExt cx="5200239" cy="833206"/>
          </a:xfrm>
        </p:grpSpPr>
        <p:sp>
          <p:nvSpPr>
            <p:cNvPr id="9" name="Group 23">
              <a:extLst>
                <a:ext uri="{FF2B5EF4-FFF2-40B4-BE49-F238E27FC236}">
                  <a16:creationId xmlns:a16="http://schemas.microsoft.com/office/drawing/2014/main" id="{070DB798-FD7A-00AE-33C6-2A32478F6494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21">
              <a:extLst>
                <a:ext uri="{FF2B5EF4-FFF2-40B4-BE49-F238E27FC236}">
                  <a16:creationId xmlns:a16="http://schemas.microsoft.com/office/drawing/2014/main" id="{36250361-79E3-6FD3-92B8-7401DF9AC89D}"/>
                </a:ext>
              </a:extLst>
            </p:cNvPr>
            <p:cNvSpPr/>
            <p:nvPr/>
          </p:nvSpPr>
          <p:spPr>
            <a:xfrm>
              <a:off x="7661083" y="1726161"/>
              <a:ext cx="3951149" cy="774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시연 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6AA4015-2CB7-7A44-680F-06999A787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68" y="3063665"/>
            <a:ext cx="564471" cy="711739"/>
          </a:xfrm>
          <a:prstGeom prst="rect">
            <a:avLst/>
          </a:prstGeom>
        </p:spPr>
      </p:pic>
      <p:sp>
        <p:nvSpPr>
          <p:cNvPr id="2" name="Group 61">
            <a:extLst>
              <a:ext uri="{FF2B5EF4-FFF2-40B4-BE49-F238E27FC236}">
                <a16:creationId xmlns:a16="http://schemas.microsoft.com/office/drawing/2014/main" id="{4959D84C-2218-F68E-BEA7-655380A114F4}"/>
              </a:ext>
            </a:extLst>
          </p:cNvPr>
          <p:cNvSpPr txBox="1"/>
          <p:nvPr/>
        </p:nvSpPr>
        <p:spPr>
          <a:xfrm flipH="1">
            <a:off x="3930792" y="85098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O N 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16171-0FBA-FEEC-8E2C-D44A887772FA}"/>
              </a:ext>
            </a:extLst>
          </p:cNvPr>
          <p:cNvSpPr txBox="1"/>
          <p:nvPr/>
        </p:nvSpPr>
        <p:spPr>
          <a:xfrm>
            <a:off x="193963" y="6356066"/>
            <a:ext cx="702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https://www.youtube.com/watch?v=gaJtn5KL0MU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2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978273" y="3012397"/>
            <a:ext cx="4889684" cy="833206"/>
            <a:chOff x="6411993" y="1684020"/>
            <a:chExt cx="4889684" cy="833206"/>
          </a:xfrm>
        </p:grpSpPr>
        <p:sp>
          <p:nvSpPr>
            <p:cNvPr id="24" name="Group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22" name="Group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350528" y="1715293"/>
              <a:ext cx="3951149" cy="770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기술 소개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09C204-AF2E-FB53-A51F-A566233D9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41" y="3143095"/>
            <a:ext cx="598983" cy="571810"/>
          </a:xfrm>
          <a:prstGeom prst="rect">
            <a:avLst/>
          </a:prstGeom>
        </p:spPr>
      </p:pic>
      <p:sp>
        <p:nvSpPr>
          <p:cNvPr id="5" name="Group 61">
            <a:extLst>
              <a:ext uri="{FF2B5EF4-FFF2-40B4-BE49-F238E27FC236}">
                <a16:creationId xmlns:a16="http://schemas.microsoft.com/office/drawing/2014/main" id="{61E45F19-20D0-E6F3-6785-3972F1EACCE6}"/>
              </a:ext>
            </a:extLst>
          </p:cNvPr>
          <p:cNvSpPr txBox="1"/>
          <p:nvPr/>
        </p:nvSpPr>
        <p:spPr>
          <a:xfrm flipH="1">
            <a:off x="3930792" y="85098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T W O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2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4A03E1C-2F35-8B18-BA7E-70BF3D414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15" y="1589904"/>
            <a:ext cx="3477551" cy="2815115"/>
          </a:xfrm>
          <a:prstGeom prst="rect">
            <a:avLst/>
          </a:prstGeom>
        </p:spPr>
      </p:pic>
      <p:grpSp>
        <p:nvGrpSpPr>
          <p:cNvPr id="172" name="Google Shape;172;p4"/>
          <p:cNvGrpSpPr/>
          <p:nvPr/>
        </p:nvGrpSpPr>
        <p:grpSpPr>
          <a:xfrm>
            <a:off x="-514321" y="-524933"/>
            <a:ext cx="7334998" cy="1619568"/>
            <a:chOff x="-781050" y="-662111"/>
            <a:chExt cx="7334998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25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AI </a:t>
              </a:r>
              <a:r>
                <a:rPr lang="ko-KR" altLang="en-US" sz="325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기술 소개 </a:t>
              </a:r>
              <a:r>
                <a:rPr lang="en-US" altLang="ko-KR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-</a:t>
              </a:r>
              <a:r>
                <a:rPr lang="en-US" altLang="ko-KR" sz="200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 </a:t>
              </a:r>
              <a:r>
                <a:rPr lang="ko-KR" altLang="en-US" sz="200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음성 인식</a:t>
              </a:r>
              <a:r>
                <a:rPr lang="en-US" altLang="ko-KR" sz="200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, </a:t>
              </a:r>
              <a:r>
                <a:rPr lang="ko-KR" altLang="en-US" sz="200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추천</a:t>
              </a:r>
              <a:r>
                <a:rPr lang="en-US" altLang="ko-KR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 </a:t>
              </a:r>
              <a:endParaRPr lang="en-US" sz="20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BB4B5E-2BE5-ADF1-5285-7F4322D8529A}"/>
              </a:ext>
            </a:extLst>
          </p:cNvPr>
          <p:cNvSpPr txBox="1"/>
          <p:nvPr/>
        </p:nvSpPr>
        <p:spPr>
          <a:xfrm>
            <a:off x="2009386" y="1532962"/>
            <a:ext cx="238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SUIT Medium" pitchFamily="2" charset="-127"/>
                <a:ea typeface="SUIT Medium" pitchFamily="2" charset="-127"/>
              </a:rPr>
              <a:t>Speech to Text</a:t>
            </a:r>
            <a:endParaRPr lang="ko-KR" altLang="en-US" sz="2400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BF909-F3F2-B75A-528C-C6A7EFA93206}"/>
              </a:ext>
            </a:extLst>
          </p:cNvPr>
          <p:cNvSpPr txBox="1"/>
          <p:nvPr/>
        </p:nvSpPr>
        <p:spPr>
          <a:xfrm>
            <a:off x="7437860" y="1589904"/>
            <a:ext cx="286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SUIT Medium" pitchFamily="2" charset="-127"/>
                <a:ea typeface="SUIT Medium" pitchFamily="2" charset="-127"/>
              </a:rPr>
              <a:t>단어 기반 추천 시스템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F59D9CA-4947-18D5-5B0B-85AE8CA54101}"/>
              </a:ext>
            </a:extLst>
          </p:cNvPr>
          <p:cNvCxnSpPr>
            <a:cxnSpLocks/>
          </p:cNvCxnSpPr>
          <p:nvPr/>
        </p:nvCxnSpPr>
        <p:spPr>
          <a:xfrm>
            <a:off x="6099902" y="3121105"/>
            <a:ext cx="0" cy="21797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ECFE41-E89D-0C60-440D-A28BC0CE87CC}"/>
              </a:ext>
            </a:extLst>
          </p:cNvPr>
          <p:cNvSpPr txBox="1"/>
          <p:nvPr/>
        </p:nvSpPr>
        <p:spPr>
          <a:xfrm>
            <a:off x="1021393" y="3641036"/>
            <a:ext cx="50167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구어체 학습 모델로</a:t>
            </a:r>
            <a:r>
              <a:rPr lang="en-US" altLang="ko-KR" dirty="0">
                <a:latin typeface="SUIT Medium" pitchFamily="2" charset="-127"/>
                <a:ea typeface="SUIT Medium" pitchFamily="2" charset="-127"/>
              </a:rPr>
              <a:t> </a:t>
            </a: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자연스러운 언어 표현 가능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가격대비 성능이 타 서비스와 비교 시 </a:t>
            </a:r>
            <a:r>
              <a:rPr lang="ko-KR" altLang="en-US" sz="2000" b="1" dirty="0">
                <a:solidFill>
                  <a:srgbClr val="FF0000"/>
                </a:solidFill>
                <a:latin typeface="SUIT Medium" pitchFamily="2" charset="-127"/>
                <a:ea typeface="SUIT Medium" pitchFamily="2" charset="-127"/>
              </a:rPr>
              <a:t>압도적</a:t>
            </a:r>
            <a:endParaRPr lang="en-US" altLang="ko-KR" sz="2000" b="1" dirty="0">
              <a:solidFill>
                <a:srgbClr val="FF0000"/>
              </a:solidFill>
              <a:latin typeface="SUIT Medium" pitchFamily="2" charset="-127"/>
              <a:ea typeface="SUIT Medium" pitchFamily="2" charset="-127"/>
            </a:endParaRPr>
          </a:p>
          <a:p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추후 저장된 데이터를 바탕으로 모델 제작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8FEF1-8D34-E036-6096-AEBA4B937A0F}"/>
              </a:ext>
            </a:extLst>
          </p:cNvPr>
          <p:cNvSpPr txBox="1"/>
          <p:nvPr/>
        </p:nvSpPr>
        <p:spPr>
          <a:xfrm>
            <a:off x="6433277" y="3087038"/>
            <a:ext cx="487091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r>
              <a:rPr lang="ko-KR" altLang="en-US" sz="2000" dirty="0">
                <a:latin typeface="SUIT Medium" pitchFamily="2" charset="-127"/>
                <a:ea typeface="SUIT Medium" pitchFamily="2" charset="-127"/>
              </a:rPr>
              <a:t>프로토에서 알파까지 보완된 점</a:t>
            </a:r>
            <a:endParaRPr lang="en-US" altLang="ko-KR" sz="2000" dirty="0">
              <a:latin typeface="SUIT Medium" pitchFamily="2" charset="-127"/>
              <a:ea typeface="SUIT Medium" pitchFamily="2" charset="-127"/>
            </a:endParaRPr>
          </a:p>
          <a:p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참신한 아이디어 추천을 위해 새로운 정보 추가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회의 시간이 길어질수록 연관성 높은 정보 추천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SUIT Medium" pitchFamily="2" charset="-127"/>
              <a:ea typeface="SUIT Medium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SUIT Medium" pitchFamily="2" charset="-127"/>
                <a:ea typeface="SUIT Medium" pitchFamily="2" charset="-127"/>
              </a:rPr>
              <a:t>참여자의 의견을 반영하여 정보 추천 </a:t>
            </a:r>
            <a:endParaRPr lang="en-US" altLang="ko-KR" dirty="0">
              <a:latin typeface="SUIT Medium" pitchFamily="2" charset="-127"/>
              <a:ea typeface="SUI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4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7334998" cy="1619568"/>
            <a:chOff x="-781050" y="-662111"/>
            <a:chExt cx="7334998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AI </a:t>
              </a: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기술 소개 </a:t>
              </a:r>
              <a:r>
                <a:rPr lang="en-US" altLang="ko-KR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-</a:t>
              </a:r>
              <a:r>
                <a:rPr lang="en-US" altLang="ko-KR" sz="200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 </a:t>
              </a:r>
              <a:r>
                <a:rPr lang="ko-KR" altLang="en-US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시각화</a:t>
              </a:r>
              <a:r>
                <a:rPr lang="en-US" altLang="ko-KR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, </a:t>
              </a:r>
              <a:r>
                <a:rPr lang="ko-KR" altLang="en-US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이미지분석</a:t>
              </a:r>
              <a:endParaRPr lang="en-US" altLang="ko-KR" sz="2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3279909-BA90-A5DA-29EF-2BCCD22815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301" r="13345"/>
          <a:stretch/>
        </p:blipFill>
        <p:spPr>
          <a:xfrm>
            <a:off x="885283" y="2100602"/>
            <a:ext cx="5064097" cy="44705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32CCFD-B563-FCA9-B7F1-08B91E746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813" y="2100602"/>
            <a:ext cx="3617106" cy="4470573"/>
          </a:xfrm>
          <a:prstGeom prst="rect">
            <a:avLst/>
          </a:prstGeom>
        </p:spPr>
      </p:pic>
      <p:sp>
        <p:nvSpPr>
          <p:cNvPr id="2" name="Google Shape;174;p4">
            <a:extLst>
              <a:ext uri="{FF2B5EF4-FFF2-40B4-BE49-F238E27FC236}">
                <a16:creationId xmlns:a16="http://schemas.microsoft.com/office/drawing/2014/main" id="{55365AF7-FA0D-84C3-2B6C-BE6B19F28944}"/>
              </a:ext>
            </a:extLst>
          </p:cNvPr>
          <p:cNvSpPr txBox="1"/>
          <p:nvPr/>
        </p:nvSpPr>
        <p:spPr>
          <a:xfrm flipH="1">
            <a:off x="1872333" y="1499587"/>
            <a:ext cx="30899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단어 연관 그래프 </a:t>
            </a:r>
            <a:r>
              <a:rPr lang="en-US" altLang="ko-KR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(</a:t>
            </a:r>
            <a:r>
              <a:rPr lang="ko-KR" altLang="en-US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마인드맵</a:t>
            </a:r>
            <a:r>
              <a:rPr lang="en-US" altLang="ko-KR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)</a:t>
            </a:r>
            <a:endParaRPr sz="2000" i="0" u="none" strike="noStrike" cap="none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5B0ABFA0-96B5-DCF0-E49C-8E4E22782B0B}"/>
              </a:ext>
            </a:extLst>
          </p:cNvPr>
          <p:cNvSpPr txBox="1"/>
          <p:nvPr/>
        </p:nvSpPr>
        <p:spPr>
          <a:xfrm flipH="1">
            <a:off x="6999989" y="1499586"/>
            <a:ext cx="386191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이미지 글자 인식 </a:t>
            </a:r>
            <a:r>
              <a:rPr lang="en-US" altLang="ko-KR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&amp; </a:t>
            </a:r>
            <a:r>
              <a:rPr lang="ko-KR" altLang="en-US" sz="2000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관련 이미지 추천</a:t>
            </a:r>
            <a:endParaRPr sz="2000" i="0" u="none" strike="noStrike" cap="none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BFCC62D-8582-D248-2FB5-A312614FFB72}"/>
              </a:ext>
            </a:extLst>
          </p:cNvPr>
          <p:cNvGrpSpPr/>
          <p:nvPr/>
        </p:nvGrpSpPr>
        <p:grpSpPr>
          <a:xfrm>
            <a:off x="8710822" y="2245226"/>
            <a:ext cx="2362530" cy="4031880"/>
            <a:chOff x="9026195" y="2247714"/>
            <a:chExt cx="2362530" cy="403188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9FB9BC-29C1-EDC5-F08A-9D129B6D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6195" y="2247714"/>
              <a:ext cx="2362530" cy="266737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4D46F82-1503-D24E-24FB-8E3F13EC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2548" y="4854515"/>
              <a:ext cx="2324424" cy="85737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AF7B334-E868-2193-B051-D11881B4E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37311" y="5546067"/>
              <a:ext cx="2314898" cy="733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07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7334998" cy="1619568"/>
            <a:chOff x="-781050" y="-662111"/>
            <a:chExt cx="7334998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AI </a:t>
              </a: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기술 소개 </a:t>
              </a:r>
              <a:r>
                <a:rPr lang="en-US" altLang="ko-KR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- </a:t>
              </a:r>
              <a:r>
                <a:rPr lang="ko-KR" altLang="en-US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채팅 필터링</a:t>
              </a:r>
              <a:endParaRPr lang="ko-KR" altLang="en-US"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9714FA9-26E9-E3D3-6685-3A91BEEDA79A}"/>
              </a:ext>
            </a:extLst>
          </p:cNvPr>
          <p:cNvGrpSpPr/>
          <p:nvPr/>
        </p:nvGrpSpPr>
        <p:grpSpPr>
          <a:xfrm>
            <a:off x="783990" y="2047874"/>
            <a:ext cx="5181599" cy="4505325"/>
            <a:chOff x="888765" y="1628774"/>
            <a:chExt cx="5181599" cy="450532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40F3450-CB9A-3494-430B-9E6DFF36625D}"/>
                </a:ext>
              </a:extLst>
            </p:cNvPr>
            <p:cNvGrpSpPr/>
            <p:nvPr/>
          </p:nvGrpSpPr>
          <p:grpSpPr>
            <a:xfrm>
              <a:off x="1068108" y="2184921"/>
              <a:ext cx="4862319" cy="3669656"/>
              <a:chOff x="591858" y="2118246"/>
              <a:chExt cx="4862319" cy="366965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391DA0-BB98-3A19-925B-339BA617573C}"/>
                  </a:ext>
                </a:extLst>
              </p:cNvPr>
              <p:cNvSpPr txBox="1"/>
              <p:nvPr/>
            </p:nvSpPr>
            <p:spPr>
              <a:xfrm>
                <a:off x="591858" y="2118246"/>
                <a:ext cx="4862319" cy="574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ko-KR" altLang="en-US" sz="1400" dirty="0">
                    <a:latin typeface="SUIT ExtraBold" pitchFamily="2" charset="-127"/>
                    <a:ea typeface="SUIT ExtraBold" pitchFamily="2" charset="-127"/>
                  </a:rPr>
                  <a:t>입력한 채팅 </a:t>
                </a:r>
                <a:r>
                  <a:rPr lang="en-US" altLang="ko-KR" sz="1400" dirty="0">
                    <a:latin typeface="SUIT ExtraBold" pitchFamily="2" charset="-127"/>
                    <a:ea typeface="SUIT ExtraBold" pitchFamily="2" charset="-127"/>
                  </a:rPr>
                  <a:t>= </a:t>
                </a:r>
                <a:r>
                  <a:rPr lang="ko-KR" altLang="en-US" sz="1400" dirty="0">
                    <a:latin typeface="SUIT ExtraBold" pitchFamily="2" charset="-127"/>
                    <a:ea typeface="SUIT ExtraBold" pitchFamily="2" charset="-127"/>
                  </a:rPr>
                  <a:t>이놈의 자식이</a:t>
                </a:r>
                <a:r>
                  <a:rPr lang="en-US" altLang="ko-KR" sz="1400" dirty="0">
                    <a:latin typeface="SUIT ExtraBold" pitchFamily="2" charset="-127"/>
                    <a:ea typeface="SUIT ExtraBold" pitchFamily="2" charset="-127"/>
                  </a:rPr>
                  <a:t>?</a:t>
                </a:r>
              </a:p>
              <a:p>
                <a:pPr>
                  <a:spcBef>
                    <a:spcPts val="400"/>
                  </a:spcBef>
                </a:pPr>
                <a:r>
                  <a:rPr lang="ko-KR" altLang="en-US" sz="1400" dirty="0">
                    <a:latin typeface="SUIT ExtraBold" pitchFamily="2" charset="-127"/>
                    <a:ea typeface="SUIT ExtraBold" pitchFamily="2" charset="-127"/>
                  </a:rPr>
                  <a:t>채팅 분류는 </a:t>
                </a:r>
                <a:r>
                  <a:rPr lang="en-US" altLang="ko-KR" sz="1400" dirty="0">
                    <a:latin typeface="SUIT ExtraBold" pitchFamily="2" charset="-127"/>
                    <a:ea typeface="SUIT ExtraBold" pitchFamily="2" charset="-127"/>
                  </a:rPr>
                  <a:t>86.2% </a:t>
                </a:r>
                <a:r>
                  <a:rPr lang="ko-KR" altLang="en-US" sz="1400" dirty="0">
                    <a:latin typeface="SUIT ExtraBold" pitchFamily="2" charset="-127"/>
                    <a:ea typeface="SUIT ExtraBold" pitchFamily="2" charset="-127"/>
                  </a:rPr>
                  <a:t>확률로 악플</a:t>
                </a:r>
                <a:r>
                  <a:rPr lang="en-US" altLang="ko-KR" sz="1400" dirty="0">
                    <a:latin typeface="SUIT ExtraBold" pitchFamily="2" charset="-127"/>
                    <a:ea typeface="SUIT ExtraBold" pitchFamily="2" charset="-127"/>
                  </a:rPr>
                  <a:t>/</a:t>
                </a:r>
                <a:r>
                  <a:rPr lang="ko-KR" altLang="en-US" sz="1400" dirty="0">
                    <a:latin typeface="SUIT ExtraBold" pitchFamily="2" charset="-127"/>
                    <a:ea typeface="SUIT ExtraBold" pitchFamily="2" charset="-127"/>
                  </a:rPr>
                  <a:t>욕설</a:t>
                </a:r>
                <a:r>
                  <a:rPr lang="en-US" altLang="ko-KR" sz="1400" dirty="0">
                    <a:latin typeface="SUIT ExtraBold" pitchFamily="2" charset="-127"/>
                    <a:ea typeface="SUIT ExtraBold" pitchFamily="2" charset="-127"/>
                  </a:rPr>
                  <a:t>(</a:t>
                </a:r>
                <a:r>
                  <a:rPr lang="ko-KR" altLang="en-US" sz="1400" dirty="0">
                    <a:latin typeface="SUIT ExtraBold" pitchFamily="2" charset="-127"/>
                    <a:ea typeface="SUIT ExtraBold" pitchFamily="2" charset="-127"/>
                  </a:rPr>
                  <a:t>으</a:t>
                </a:r>
                <a:r>
                  <a:rPr lang="en-US" altLang="ko-KR" sz="1400" dirty="0">
                    <a:latin typeface="SUIT ExtraBold" pitchFamily="2" charset="-127"/>
                    <a:ea typeface="SUIT ExtraBold" pitchFamily="2" charset="-127"/>
                  </a:rPr>
                  <a:t>)</a:t>
                </a:r>
                <a:r>
                  <a:rPr lang="ko-KR" altLang="en-US" sz="1400" dirty="0">
                    <a:latin typeface="SUIT ExtraBold" pitchFamily="2" charset="-127"/>
                    <a:ea typeface="SUIT ExtraBold" pitchFamily="2" charset="-127"/>
                  </a:rPr>
                  <a:t>로 분류되었습니다</a:t>
                </a:r>
                <a:r>
                  <a:rPr lang="en-US" altLang="ko-KR" sz="1400" dirty="0">
                    <a:latin typeface="SUIT ExtraBold" pitchFamily="2" charset="-127"/>
                    <a:ea typeface="SUIT ExtraBold" pitchFamily="2" charset="-127"/>
                  </a:rPr>
                  <a:t>.</a:t>
                </a:r>
                <a:endParaRPr lang="ko-KR" altLang="en-US" sz="1400" dirty="0">
                  <a:latin typeface="SUIT ExtraBold" pitchFamily="2" charset="-127"/>
                  <a:ea typeface="SUIT ExtraBold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A3A29AB-048E-9129-29CB-ABABF2581933}"/>
                  </a:ext>
                </a:extLst>
              </p:cNvPr>
              <p:cNvSpPr/>
              <p:nvPr/>
            </p:nvSpPr>
            <p:spPr>
              <a:xfrm>
                <a:off x="591858" y="2679566"/>
                <a:ext cx="4862319" cy="31083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악플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/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욕설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0.8654246926307678}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'clean', 'score': 0.13117052614688873}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기타 혐오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0.017763076350092888}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지역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0.015878619626164436}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인종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/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국적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0.014400334097445011}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남성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0.01285120751708746}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종교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0.010869263671338558}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성소수자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0.010657000355422497}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여성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/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가족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0.009625567123293877}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연령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0.009516879916191101}</a:t>
                </a:r>
                <a:endParaRPr lang="ko-KR" altLang="en-US" sz="1400">
                  <a:solidFill>
                    <a:schemeClr val="tx1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972F89-3A1D-DB81-2A98-2AA2C2AC2D0A}"/>
                </a:ext>
              </a:extLst>
            </p:cNvPr>
            <p:cNvSpPr/>
            <p:nvPr/>
          </p:nvSpPr>
          <p:spPr>
            <a:xfrm>
              <a:off x="888765" y="1628774"/>
              <a:ext cx="5181599" cy="4505325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590208C-89A3-604A-2EA2-06C082D02AFF}"/>
              </a:ext>
            </a:extLst>
          </p:cNvPr>
          <p:cNvGrpSpPr/>
          <p:nvPr/>
        </p:nvGrpSpPr>
        <p:grpSpPr>
          <a:xfrm>
            <a:off x="6238876" y="2047875"/>
            <a:ext cx="5181599" cy="4505325"/>
            <a:chOff x="6343651" y="1628775"/>
            <a:chExt cx="5181599" cy="450532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A011804-6EB6-FC4F-EC64-3A76BD868E93}"/>
                </a:ext>
              </a:extLst>
            </p:cNvPr>
            <p:cNvGrpSpPr/>
            <p:nvPr/>
          </p:nvGrpSpPr>
          <p:grpSpPr>
            <a:xfrm>
              <a:off x="6505523" y="2184921"/>
              <a:ext cx="4895954" cy="3669656"/>
              <a:chOff x="6029273" y="2118246"/>
              <a:chExt cx="4895954" cy="366965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C6404A-8F0B-0623-C39B-36B417ABB2CC}"/>
                  </a:ext>
                </a:extLst>
              </p:cNvPr>
              <p:cNvSpPr txBox="1"/>
              <p:nvPr/>
            </p:nvSpPr>
            <p:spPr>
              <a:xfrm>
                <a:off x="6029273" y="2118246"/>
                <a:ext cx="4781654" cy="574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ko-KR" altLang="en-US" sz="1400">
                    <a:latin typeface="SUIT ExtraBold" pitchFamily="2" charset="-127"/>
                    <a:ea typeface="SUIT ExtraBold" pitchFamily="2" charset="-127"/>
                  </a:rPr>
                  <a:t>입력한 채팅 </a:t>
                </a:r>
                <a:r>
                  <a:rPr lang="en-US" altLang="ko-KR" sz="1400">
                    <a:latin typeface="SUIT ExtraBold" pitchFamily="2" charset="-127"/>
                    <a:ea typeface="SUIT ExtraBold" pitchFamily="2" charset="-127"/>
                  </a:rPr>
                  <a:t>= </a:t>
                </a:r>
                <a:r>
                  <a:rPr lang="ko-KR" altLang="en-US" sz="1400">
                    <a:latin typeface="SUIT ExtraBold" pitchFamily="2" charset="-127"/>
                    <a:ea typeface="SUIT ExtraBold" pitchFamily="2" charset="-127"/>
                  </a:rPr>
                  <a:t>다들 알파 발표 준비하느라 수고하셨습니다</a:t>
                </a:r>
                <a:r>
                  <a:rPr lang="en-US" altLang="ko-KR" sz="1400">
                    <a:latin typeface="SUIT ExtraBold" pitchFamily="2" charset="-127"/>
                    <a:ea typeface="SUIT ExtraBold" pitchFamily="2" charset="-127"/>
                  </a:rPr>
                  <a:t>.</a:t>
                </a:r>
              </a:p>
              <a:p>
                <a:pPr>
                  <a:spcBef>
                    <a:spcPts val="400"/>
                  </a:spcBef>
                </a:pPr>
                <a:r>
                  <a:rPr lang="ko-KR" altLang="en-US" sz="1400">
                    <a:latin typeface="SUIT ExtraBold" pitchFamily="2" charset="-127"/>
                    <a:ea typeface="SUIT ExtraBold" pitchFamily="2" charset="-127"/>
                  </a:rPr>
                  <a:t>채팅 분류는 </a:t>
                </a:r>
                <a:r>
                  <a:rPr lang="en-US" altLang="ko-KR" sz="1400">
                    <a:latin typeface="SUIT ExtraBold" pitchFamily="2" charset="-127"/>
                    <a:ea typeface="SUIT ExtraBold" pitchFamily="2" charset="-127"/>
                  </a:rPr>
                  <a:t>91.1% </a:t>
                </a:r>
                <a:r>
                  <a:rPr lang="ko-KR" altLang="en-US" sz="1400">
                    <a:latin typeface="SUIT ExtraBold" pitchFamily="2" charset="-127"/>
                    <a:ea typeface="SUIT ExtraBold" pitchFamily="2" charset="-127"/>
                  </a:rPr>
                  <a:t>확률로 </a:t>
                </a:r>
                <a:r>
                  <a:rPr lang="en-US" altLang="ko-KR" sz="1400">
                    <a:latin typeface="SUIT ExtraBold" pitchFamily="2" charset="-127"/>
                    <a:ea typeface="SUIT ExtraBold" pitchFamily="2" charset="-127"/>
                  </a:rPr>
                  <a:t>clean(</a:t>
                </a:r>
                <a:r>
                  <a:rPr lang="ko-KR" altLang="en-US" sz="1400">
                    <a:latin typeface="SUIT ExtraBold" pitchFamily="2" charset="-127"/>
                    <a:ea typeface="SUIT ExtraBold" pitchFamily="2" charset="-127"/>
                  </a:rPr>
                  <a:t>으</a:t>
                </a:r>
                <a:r>
                  <a:rPr lang="en-US" altLang="ko-KR" sz="1400">
                    <a:latin typeface="SUIT ExtraBold" pitchFamily="2" charset="-127"/>
                    <a:ea typeface="SUIT ExtraBold" pitchFamily="2" charset="-127"/>
                  </a:rPr>
                  <a:t>)</a:t>
                </a:r>
                <a:r>
                  <a:rPr lang="ko-KR" altLang="en-US" sz="1400">
                    <a:latin typeface="SUIT ExtraBold" pitchFamily="2" charset="-127"/>
                    <a:ea typeface="SUIT ExtraBold" pitchFamily="2" charset="-127"/>
                  </a:rPr>
                  <a:t>로 분류되었습니다</a:t>
                </a:r>
                <a:r>
                  <a:rPr lang="en-US" altLang="ko-KR" sz="1400">
                    <a:latin typeface="SUIT ExtraBold" pitchFamily="2" charset="-127"/>
                    <a:ea typeface="SUIT ExtraBold" pitchFamily="2" charset="-127"/>
                  </a:rPr>
                  <a:t>.</a:t>
                </a:r>
                <a:endParaRPr lang="ko-KR" altLang="en-US" sz="1400">
                  <a:latin typeface="SUIT ExtraBold" pitchFamily="2" charset="-127"/>
                  <a:ea typeface="SUIT ExtraBold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F35E7F1-38F7-EA55-8BF8-F053F5528FF8}"/>
                  </a:ext>
                </a:extLst>
              </p:cNvPr>
              <p:cNvSpPr/>
              <p:nvPr/>
            </p:nvSpPr>
            <p:spPr>
              <a:xfrm>
                <a:off x="6029273" y="2679566"/>
                <a:ext cx="4895954" cy="31083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'clean', 'score': 0.9114178419113159}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악플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/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욕설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0.07300402969121933}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지역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0.01608894020318985}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여성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/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가족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0.014699979685246944}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인종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/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국적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0.014518841169774532}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성소수자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0.012710759416222572}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종교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0.012515179812908173}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남성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0.01188299898058176}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연령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0.009835942648351192}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{'label': '</a:t>
                </a:r>
                <a:r>
                  <a:rPr lang="ko-KR" altLang="en-US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기타 혐오</a:t>
                </a:r>
                <a:r>
                  <a:rPr lang="en-US" altLang="ko-KR" sz="1400">
                    <a:solidFill>
                      <a:schemeClr val="tx1"/>
                    </a:solidFill>
                    <a:latin typeface="돋움체" panose="020B0609000101010101" pitchFamily="49" charset="-127"/>
                    <a:ea typeface="돋움체" panose="020B0609000101010101" pitchFamily="49" charset="-127"/>
                  </a:rPr>
                  <a:t>', 'score': 0.009417588822543621}</a:t>
                </a:r>
                <a:endParaRPr lang="ko-KR" altLang="en-US" sz="1400">
                  <a:solidFill>
                    <a:schemeClr val="tx1"/>
                  </a:solidFill>
                  <a:latin typeface="돋움체" panose="020B0609000101010101" pitchFamily="49" charset="-127"/>
                  <a:ea typeface="돋움체" panose="020B0609000101010101" pitchFamily="49" charset="-127"/>
                </a:endParaRPr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ABA9EE5-D425-0A32-C588-294CCE1539A7}"/>
                </a:ext>
              </a:extLst>
            </p:cNvPr>
            <p:cNvSpPr/>
            <p:nvPr/>
          </p:nvSpPr>
          <p:spPr>
            <a:xfrm>
              <a:off x="6343651" y="1628775"/>
              <a:ext cx="5181599" cy="4505325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3BCD46-5ACC-EC8B-CD68-D97DD8DDA550}"/>
              </a:ext>
            </a:extLst>
          </p:cNvPr>
          <p:cNvSpPr/>
          <p:nvPr/>
        </p:nvSpPr>
        <p:spPr>
          <a:xfrm>
            <a:off x="1031903" y="3369945"/>
            <a:ext cx="4578322" cy="339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FCE4CC-BA42-4D21-05DE-09B1BC92B5B2}"/>
              </a:ext>
            </a:extLst>
          </p:cNvPr>
          <p:cNvSpPr/>
          <p:nvPr/>
        </p:nvSpPr>
        <p:spPr>
          <a:xfrm>
            <a:off x="6467423" y="3369945"/>
            <a:ext cx="4219627" cy="339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079B90-A416-F7D6-A311-0C05BB353811}"/>
              </a:ext>
            </a:extLst>
          </p:cNvPr>
          <p:cNvSpPr/>
          <p:nvPr/>
        </p:nvSpPr>
        <p:spPr>
          <a:xfrm>
            <a:off x="1861767" y="1532712"/>
            <a:ext cx="3065449" cy="812413"/>
          </a:xfrm>
          <a:prstGeom prst="rect">
            <a:avLst/>
          </a:prstGeom>
          <a:solidFill>
            <a:srgbClr val="FF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SUIT Medium" pitchFamily="2" charset="-127"/>
                <a:ea typeface="SUIT Medium" pitchFamily="2" charset="-127"/>
              </a:rPr>
              <a:t>부정어 필터링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A8AD37-A56E-FF74-CC90-AB31A56B30F6}"/>
              </a:ext>
            </a:extLst>
          </p:cNvPr>
          <p:cNvSpPr/>
          <p:nvPr/>
        </p:nvSpPr>
        <p:spPr>
          <a:xfrm>
            <a:off x="7316000" y="1532711"/>
            <a:ext cx="3065449" cy="81241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SUIT Medium" pitchFamily="2" charset="-127"/>
                <a:ea typeface="SUIT Medium" pitchFamily="2" charset="-127"/>
              </a:rPr>
              <a:t>긍정어 필터링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346D23-CD02-B833-AC0F-BE6BBB081193}"/>
              </a:ext>
            </a:extLst>
          </p:cNvPr>
          <p:cNvCxnSpPr>
            <a:cxnSpLocks/>
          </p:cNvCxnSpPr>
          <p:nvPr/>
        </p:nvCxnSpPr>
        <p:spPr>
          <a:xfrm>
            <a:off x="2075636" y="2860786"/>
            <a:ext cx="104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43E77A-D4E0-2D88-5442-77442C6D606A}"/>
              </a:ext>
            </a:extLst>
          </p:cNvPr>
          <p:cNvCxnSpPr>
            <a:cxnSpLocks/>
          </p:cNvCxnSpPr>
          <p:nvPr/>
        </p:nvCxnSpPr>
        <p:spPr>
          <a:xfrm>
            <a:off x="7493386" y="2860786"/>
            <a:ext cx="306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5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5D23CE-FD5C-3344-34DE-402545B8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1" y="1761429"/>
            <a:ext cx="3479673" cy="3976401"/>
          </a:xfrm>
          <a:prstGeom prst="rect">
            <a:avLst/>
          </a:prstGeom>
        </p:spPr>
      </p:pic>
      <p:grpSp>
        <p:nvGrpSpPr>
          <p:cNvPr id="172" name="Google Shape;172;p4"/>
          <p:cNvGrpSpPr/>
          <p:nvPr/>
        </p:nvGrpSpPr>
        <p:grpSpPr>
          <a:xfrm>
            <a:off x="-514321" y="-524933"/>
            <a:ext cx="7307006" cy="1619568"/>
            <a:chOff x="-781050" y="-662111"/>
            <a:chExt cx="7307006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22682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유니티</a:t>
              </a:r>
              <a:r>
                <a:rPr lang="en-US" sz="325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 </a:t>
              </a:r>
              <a:r>
                <a:rPr lang="ko-KR" altLang="en-US" sz="325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기술 소개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06B92C-2F74-7A89-AD34-1FA0FC76FCB1}"/>
              </a:ext>
            </a:extLst>
          </p:cNvPr>
          <p:cNvSpPr/>
          <p:nvPr/>
        </p:nvSpPr>
        <p:spPr>
          <a:xfrm>
            <a:off x="695480" y="3575711"/>
            <a:ext cx="2992053" cy="231128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804612-CD90-5A48-50C7-91034F900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645" y="1879213"/>
            <a:ext cx="7870392" cy="39764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71D29C-8C64-3E38-61F9-3AE1EB7BADF8}"/>
              </a:ext>
            </a:extLst>
          </p:cNvPr>
          <p:cNvSpPr/>
          <p:nvPr/>
        </p:nvSpPr>
        <p:spPr>
          <a:xfrm>
            <a:off x="9918995" y="2541495"/>
            <a:ext cx="731075" cy="412376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8A8844-960A-3744-0341-25E9F33C1EB6}"/>
              </a:ext>
            </a:extLst>
          </p:cNvPr>
          <p:cNvSpPr/>
          <p:nvPr/>
        </p:nvSpPr>
        <p:spPr>
          <a:xfrm>
            <a:off x="8034488" y="4997824"/>
            <a:ext cx="1158240" cy="857791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heme/theme1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oup 2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4B9A595404EB74BB2E69D05B66EDEE6" ma:contentTypeVersion="2" ma:contentTypeDescription="새 문서를 만듭니다." ma:contentTypeScope="" ma:versionID="ad5d19b54c3115abe19216d70453a6f5">
  <xsd:schema xmlns:xsd="http://www.w3.org/2001/XMLSchema" xmlns:xs="http://www.w3.org/2001/XMLSchema" xmlns:p="http://schemas.microsoft.com/office/2006/metadata/properties" xmlns:ns3="432daf8f-8281-4c67-a7d1-c92e0074fb9f" targetNamespace="http://schemas.microsoft.com/office/2006/metadata/properties" ma:root="true" ma:fieldsID="48930a8146360a1ca409daf25ecfab0c" ns3:_="">
    <xsd:import namespace="432daf8f-8281-4c67-a7d1-c92e0074fb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2daf8f-8281-4c67-a7d1-c92e0074fb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983A91-EC3D-481A-B90F-3D024109362B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432daf8f-8281-4c67-a7d1-c92e0074fb9f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DA91650-5DC1-4390-A796-23B8679EFF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2daf8f-8281-4c67-a7d1-c92e0074fb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7752E9-ED1B-43DE-A977-B216970E20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와이드스크린</PresentationFormat>
  <Paragraphs>149</Paragraphs>
  <Slides>21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Arial</vt:lpstr>
      <vt:lpstr>SUIT Light</vt:lpstr>
      <vt:lpstr>SUIT ExtraBold</vt:lpstr>
      <vt:lpstr>돋움체</vt:lpstr>
      <vt:lpstr>SUIT Medium</vt:lpstr>
      <vt:lpstr>SUIT SemiBold</vt:lpstr>
      <vt:lpstr>Office Group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64</cp:revision>
  <dcterms:created xsi:type="dcterms:W3CDTF">2020-10-28T05:55:54Z</dcterms:created>
  <dcterms:modified xsi:type="dcterms:W3CDTF">2022-11-13T22:38:31Z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0x010100A4B9A595404EB74BB2E69D05B66EDEE6</vt:lpwstr>
  </property>
</Properties>
</file>